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40" r:id="rId4"/>
  </p:sldMasterIdLst>
  <p:notesMasterIdLst>
    <p:notesMasterId r:id="rId23"/>
  </p:notesMasterIdLst>
  <p:handoutMasterIdLst>
    <p:handoutMasterId r:id="rId24"/>
  </p:handoutMasterIdLst>
  <p:sldIdLst>
    <p:sldId id="264" r:id="rId5"/>
    <p:sldId id="265" r:id="rId6"/>
    <p:sldId id="280" r:id="rId7"/>
    <p:sldId id="266" r:id="rId8"/>
    <p:sldId id="268" r:id="rId9"/>
    <p:sldId id="284" r:id="rId10"/>
    <p:sldId id="283" r:id="rId11"/>
    <p:sldId id="270" r:id="rId12"/>
    <p:sldId id="272" r:id="rId13"/>
    <p:sldId id="273" r:id="rId14"/>
    <p:sldId id="274" r:id="rId15"/>
    <p:sldId id="275" r:id="rId16"/>
    <p:sldId id="276" r:id="rId17"/>
    <p:sldId id="277" r:id="rId18"/>
    <p:sldId id="278" r:id="rId19"/>
    <p:sldId id="279" r:id="rId20"/>
    <p:sldId id="285" r:id="rId21"/>
    <p:sldId id="28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2" d="100"/>
          <a:sy n="72" d="100"/>
        </p:scale>
        <p:origin x="-408" y="-9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0" d="100"/>
          <a:sy n="60" d="100"/>
        </p:scale>
        <p:origin x="1642"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79E9F3-687D-4B7F-864A-2ECD8F60094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DCD2ABF5-8A02-4C0E-A671-74FD9C974059}">
      <dgm:prSet phldrT="[Text]"/>
      <dgm:spPr>
        <a:solidFill>
          <a:schemeClr val="accent6"/>
        </a:solidFill>
      </dgm:spPr>
      <dgm:t>
        <a:bodyPr/>
        <a:lstStyle/>
        <a:p>
          <a:r>
            <a:rPr lang="en-GB" dirty="0">
              <a:solidFill>
                <a:schemeClr val="tx1"/>
              </a:solidFill>
            </a:rPr>
            <a:t>Managing People and Situations</a:t>
          </a:r>
        </a:p>
      </dgm:t>
    </dgm:pt>
    <dgm:pt modelId="{7A39D9A8-5896-4277-ABC0-8D45AE5E92E7}" type="parTrans" cxnId="{7A3B1A42-E029-4FD7-A59F-C1D122F1A022}">
      <dgm:prSet/>
      <dgm:spPr/>
      <dgm:t>
        <a:bodyPr/>
        <a:lstStyle/>
        <a:p>
          <a:endParaRPr lang="en-GB"/>
        </a:p>
      </dgm:t>
    </dgm:pt>
    <dgm:pt modelId="{5BD05233-288B-44FB-B0E8-32FE95678501}" type="sibTrans" cxnId="{7A3B1A42-E029-4FD7-A59F-C1D122F1A022}">
      <dgm:prSet/>
      <dgm:spPr/>
      <dgm:t>
        <a:bodyPr/>
        <a:lstStyle/>
        <a:p>
          <a:endParaRPr lang="en-GB"/>
        </a:p>
      </dgm:t>
    </dgm:pt>
    <dgm:pt modelId="{2488C5BC-D12C-4C5F-9C5D-1B28B0812E77}">
      <dgm:prSet/>
      <dgm:spPr>
        <a:solidFill>
          <a:srgbClr val="FFFF00"/>
        </a:solidFill>
      </dgm:spPr>
      <dgm:t>
        <a:bodyPr/>
        <a:lstStyle/>
        <a:p>
          <a:r>
            <a:rPr lang="en-GB" dirty="0">
              <a:solidFill>
                <a:schemeClr val="tx1"/>
              </a:solidFill>
            </a:rPr>
            <a:t>Information Gathering</a:t>
          </a:r>
        </a:p>
      </dgm:t>
    </dgm:pt>
    <dgm:pt modelId="{33317DE5-8A4B-4C3F-973C-C3D5923963C5}" type="parTrans" cxnId="{C1A9A1EF-D7B8-4EFF-8FF1-FC0A80A565C0}">
      <dgm:prSet/>
      <dgm:spPr/>
      <dgm:t>
        <a:bodyPr/>
        <a:lstStyle/>
        <a:p>
          <a:endParaRPr lang="en-GB"/>
        </a:p>
      </dgm:t>
    </dgm:pt>
    <dgm:pt modelId="{2BB7FAAB-5BD5-4C8F-9D9D-0E84D58F36F0}" type="sibTrans" cxnId="{C1A9A1EF-D7B8-4EFF-8FF1-FC0A80A565C0}">
      <dgm:prSet/>
      <dgm:spPr/>
      <dgm:t>
        <a:bodyPr/>
        <a:lstStyle/>
        <a:p>
          <a:endParaRPr lang="en-GB"/>
        </a:p>
      </dgm:t>
    </dgm:pt>
    <dgm:pt modelId="{899E94DE-F3C7-429B-B917-E03CAAE0E8F2}">
      <dgm:prSet/>
      <dgm:spPr>
        <a:solidFill>
          <a:srgbClr val="92D050"/>
        </a:solidFill>
      </dgm:spPr>
      <dgm:t>
        <a:bodyPr/>
        <a:lstStyle/>
        <a:p>
          <a:r>
            <a:rPr lang="en-GB" dirty="0">
              <a:solidFill>
                <a:schemeClr val="tx1"/>
              </a:solidFill>
            </a:rPr>
            <a:t>Planning and Organisation</a:t>
          </a:r>
        </a:p>
      </dgm:t>
    </dgm:pt>
    <dgm:pt modelId="{2355D7DC-0521-4B79-9B34-AD9B52EB633B}" type="parTrans" cxnId="{CCD96239-4571-4B57-B741-02DCECB254C1}">
      <dgm:prSet/>
      <dgm:spPr/>
      <dgm:t>
        <a:bodyPr/>
        <a:lstStyle/>
        <a:p>
          <a:endParaRPr lang="en-GB"/>
        </a:p>
      </dgm:t>
    </dgm:pt>
    <dgm:pt modelId="{1767622E-5786-4527-8D95-D35751527D4F}" type="sibTrans" cxnId="{CCD96239-4571-4B57-B741-02DCECB254C1}">
      <dgm:prSet/>
      <dgm:spPr/>
      <dgm:t>
        <a:bodyPr/>
        <a:lstStyle/>
        <a:p>
          <a:endParaRPr lang="en-GB"/>
        </a:p>
      </dgm:t>
    </dgm:pt>
    <dgm:pt modelId="{FD37337B-9C59-48D0-BE7E-96FDE15B9B4C}">
      <dgm:prSet/>
      <dgm:spPr>
        <a:solidFill>
          <a:srgbClr val="FFC000"/>
        </a:solidFill>
      </dgm:spPr>
      <dgm:t>
        <a:bodyPr/>
        <a:lstStyle/>
        <a:p>
          <a:r>
            <a:rPr lang="en-GB" dirty="0">
              <a:solidFill>
                <a:schemeClr val="tx1"/>
              </a:solidFill>
            </a:rPr>
            <a:t>Treating the Patient</a:t>
          </a:r>
        </a:p>
      </dgm:t>
    </dgm:pt>
    <dgm:pt modelId="{758AD3DC-1C1E-49DB-BFA6-2677F544C738}" type="parTrans" cxnId="{7F3402B7-873D-4B21-B7FA-FB1152158C1E}">
      <dgm:prSet/>
      <dgm:spPr/>
      <dgm:t>
        <a:bodyPr/>
        <a:lstStyle/>
        <a:p>
          <a:endParaRPr lang="en-GB"/>
        </a:p>
      </dgm:t>
    </dgm:pt>
    <dgm:pt modelId="{6B16785D-CF61-4F37-8F8D-BC60A600D36E}" type="sibTrans" cxnId="{7F3402B7-873D-4B21-B7FA-FB1152158C1E}">
      <dgm:prSet/>
      <dgm:spPr/>
      <dgm:t>
        <a:bodyPr/>
        <a:lstStyle/>
        <a:p>
          <a:endParaRPr lang="en-GB"/>
        </a:p>
      </dgm:t>
    </dgm:pt>
    <dgm:pt modelId="{C3C57C33-9A20-4351-B64E-A7848D53B2E7}">
      <dgm:prSet custT="1"/>
      <dgm:spPr>
        <a:solidFill>
          <a:schemeClr val="accent4">
            <a:lumMod val="60000"/>
            <a:lumOff val="40000"/>
          </a:schemeClr>
        </a:solidFill>
      </dgm:spPr>
      <dgm:t>
        <a:bodyPr/>
        <a:lstStyle/>
        <a:p>
          <a:r>
            <a:rPr lang="en-GB" sz="1200" dirty="0">
              <a:solidFill>
                <a:schemeClr val="tx1"/>
              </a:solidFill>
            </a:rPr>
            <a:t>Communicating</a:t>
          </a:r>
        </a:p>
      </dgm:t>
    </dgm:pt>
    <dgm:pt modelId="{7AC85777-F73D-4522-894A-4F15CFB6E6A8}" type="parTrans" cxnId="{30327909-3E48-422B-8ED9-FF2F8A1F67D0}">
      <dgm:prSet/>
      <dgm:spPr/>
      <dgm:t>
        <a:bodyPr/>
        <a:lstStyle/>
        <a:p>
          <a:endParaRPr lang="en-GB"/>
        </a:p>
      </dgm:t>
    </dgm:pt>
    <dgm:pt modelId="{4EC489D7-B90F-4BF5-8400-BB4F5CCB4E27}" type="sibTrans" cxnId="{30327909-3E48-422B-8ED9-FF2F8A1F67D0}">
      <dgm:prSet/>
      <dgm:spPr/>
      <dgm:t>
        <a:bodyPr/>
        <a:lstStyle/>
        <a:p>
          <a:endParaRPr lang="en-GB"/>
        </a:p>
      </dgm:t>
    </dgm:pt>
    <dgm:pt modelId="{E14DCF13-0720-4843-A7BF-763088B36317}">
      <dgm:prSet/>
      <dgm:spPr/>
      <dgm:t>
        <a:bodyPr/>
        <a:lstStyle/>
        <a:p>
          <a:r>
            <a:rPr lang="en-GB" dirty="0">
              <a:solidFill>
                <a:schemeClr val="tx1"/>
              </a:solidFill>
            </a:rPr>
            <a:t>Learning through experience</a:t>
          </a:r>
        </a:p>
      </dgm:t>
    </dgm:pt>
    <dgm:pt modelId="{D2FEA47B-1E50-42B8-95A3-3A645351EB90}" type="parTrans" cxnId="{9F2749FA-C6B6-49EF-B9F4-A8CA2B3FBEBD}">
      <dgm:prSet/>
      <dgm:spPr/>
      <dgm:t>
        <a:bodyPr/>
        <a:lstStyle/>
        <a:p>
          <a:endParaRPr lang="en-GB"/>
        </a:p>
      </dgm:t>
    </dgm:pt>
    <dgm:pt modelId="{0FB28D8A-5FEA-450E-AC3A-FF12FE3AFE8D}" type="sibTrans" cxnId="{9F2749FA-C6B6-49EF-B9F4-A8CA2B3FBEBD}">
      <dgm:prSet/>
      <dgm:spPr/>
      <dgm:t>
        <a:bodyPr/>
        <a:lstStyle/>
        <a:p>
          <a:endParaRPr lang="en-GB"/>
        </a:p>
      </dgm:t>
    </dgm:pt>
    <dgm:pt modelId="{824CA015-E0AC-4456-90B5-0E25C5E876C4}">
      <dgm:prSet/>
      <dgm:spPr>
        <a:solidFill>
          <a:schemeClr val="accent6">
            <a:lumMod val="40000"/>
            <a:lumOff val="60000"/>
          </a:schemeClr>
        </a:solidFill>
      </dgm:spPr>
      <dgm:t>
        <a:bodyPr/>
        <a:lstStyle/>
        <a:p>
          <a:r>
            <a:rPr lang="en-US" dirty="0">
              <a:solidFill>
                <a:schemeClr val="tx1"/>
              </a:solidFill>
            </a:rPr>
            <a:t>Flexibility and resilience in response </a:t>
          </a:r>
          <a:endParaRPr lang="en-GB" dirty="0">
            <a:solidFill>
              <a:schemeClr val="tx1"/>
            </a:solidFill>
          </a:endParaRPr>
        </a:p>
      </dgm:t>
    </dgm:pt>
    <dgm:pt modelId="{09F75931-7836-40C8-B559-9195409226D4}" type="parTrans" cxnId="{E9D0B685-442A-4F6A-B1AA-659F2F67A37D}">
      <dgm:prSet/>
      <dgm:spPr/>
      <dgm:t>
        <a:bodyPr/>
        <a:lstStyle/>
        <a:p>
          <a:endParaRPr lang="en-GB"/>
        </a:p>
      </dgm:t>
    </dgm:pt>
    <dgm:pt modelId="{93850626-8588-48A2-8831-A1F3E4E1F52E}" type="sibTrans" cxnId="{E9D0B685-442A-4F6A-B1AA-659F2F67A37D}">
      <dgm:prSet/>
      <dgm:spPr/>
      <dgm:t>
        <a:bodyPr/>
        <a:lstStyle/>
        <a:p>
          <a:endParaRPr lang="en-GB"/>
        </a:p>
      </dgm:t>
    </dgm:pt>
    <dgm:pt modelId="{E1F20AFA-3CE2-474B-AD2D-46DD68A9B2CB}">
      <dgm:prSet/>
      <dgm:spPr>
        <a:solidFill>
          <a:srgbClr val="00B0F0"/>
        </a:solidFill>
      </dgm:spPr>
      <dgm:t>
        <a:bodyPr/>
        <a:lstStyle/>
        <a:p>
          <a:r>
            <a:rPr lang="en-US" dirty="0">
              <a:solidFill>
                <a:schemeClr val="tx1"/>
              </a:solidFill>
            </a:rPr>
            <a:t>Decision making and problem solving</a:t>
          </a:r>
          <a:endParaRPr lang="en-GB" dirty="0">
            <a:solidFill>
              <a:schemeClr val="tx1"/>
            </a:solidFill>
          </a:endParaRPr>
        </a:p>
      </dgm:t>
    </dgm:pt>
    <dgm:pt modelId="{CC4BA7E8-59FE-4F1B-8B7E-C625D27B3196}" type="parTrans" cxnId="{0837541D-EE36-4AAB-959E-946FB2D4066E}">
      <dgm:prSet/>
      <dgm:spPr/>
      <dgm:t>
        <a:bodyPr/>
        <a:lstStyle/>
        <a:p>
          <a:endParaRPr lang="en-GB"/>
        </a:p>
      </dgm:t>
    </dgm:pt>
    <dgm:pt modelId="{9D59F883-7C2B-4234-B8C5-F51517CD5BCE}" type="sibTrans" cxnId="{0837541D-EE36-4AAB-959E-946FB2D4066E}">
      <dgm:prSet/>
      <dgm:spPr/>
      <dgm:t>
        <a:bodyPr/>
        <a:lstStyle/>
        <a:p>
          <a:endParaRPr lang="en-GB"/>
        </a:p>
      </dgm:t>
    </dgm:pt>
    <dgm:pt modelId="{7DFD0CD1-F92F-47DE-A596-1DD547606513}">
      <dgm:prSet/>
      <dgm:spPr>
        <a:solidFill>
          <a:srgbClr val="00B050"/>
        </a:solidFill>
      </dgm:spPr>
      <dgm:t>
        <a:bodyPr/>
        <a:lstStyle/>
        <a:p>
          <a:r>
            <a:rPr lang="en-GB" dirty="0">
              <a:solidFill>
                <a:schemeClr val="tx1"/>
              </a:solidFill>
            </a:rPr>
            <a:t>Skills in Practice </a:t>
          </a:r>
        </a:p>
      </dgm:t>
    </dgm:pt>
    <dgm:pt modelId="{0D483A99-42E8-4C67-ABE1-7E3B563CC0A8}" type="parTrans" cxnId="{491C342C-21C0-4D92-ACA6-FE060EECF746}">
      <dgm:prSet/>
      <dgm:spPr/>
      <dgm:t>
        <a:bodyPr/>
        <a:lstStyle/>
        <a:p>
          <a:endParaRPr lang="en-GB"/>
        </a:p>
      </dgm:t>
    </dgm:pt>
    <dgm:pt modelId="{89C4CD2D-9847-4E4B-A762-15348BD63FB8}" type="sibTrans" cxnId="{491C342C-21C0-4D92-ACA6-FE060EECF746}">
      <dgm:prSet/>
      <dgm:spPr/>
      <dgm:t>
        <a:bodyPr/>
        <a:lstStyle/>
        <a:p>
          <a:endParaRPr lang="en-GB"/>
        </a:p>
      </dgm:t>
    </dgm:pt>
    <dgm:pt modelId="{2022A346-B85D-47E9-AB24-D8D25F68A62F}" type="pres">
      <dgm:prSet presAssocID="{A179E9F3-687D-4B7F-864A-2ECD8F60094E}" presName="cycle" presStyleCnt="0">
        <dgm:presLayoutVars>
          <dgm:dir/>
          <dgm:resizeHandles val="exact"/>
        </dgm:presLayoutVars>
      </dgm:prSet>
      <dgm:spPr/>
      <dgm:t>
        <a:bodyPr/>
        <a:lstStyle/>
        <a:p>
          <a:endParaRPr lang="en-GB"/>
        </a:p>
      </dgm:t>
    </dgm:pt>
    <dgm:pt modelId="{E4271DC0-BA1A-4375-83F1-65393FF4F256}" type="pres">
      <dgm:prSet presAssocID="{DCD2ABF5-8A02-4C0E-A671-74FD9C974059}" presName="node" presStyleLbl="node1" presStyleIdx="0" presStyleCnt="9">
        <dgm:presLayoutVars>
          <dgm:bulletEnabled val="1"/>
        </dgm:presLayoutVars>
      </dgm:prSet>
      <dgm:spPr/>
      <dgm:t>
        <a:bodyPr/>
        <a:lstStyle/>
        <a:p>
          <a:endParaRPr lang="en-GB"/>
        </a:p>
      </dgm:t>
    </dgm:pt>
    <dgm:pt modelId="{8FEF626A-C124-4E47-80EC-937E1ACFC453}" type="pres">
      <dgm:prSet presAssocID="{5BD05233-288B-44FB-B0E8-32FE95678501}" presName="sibTrans" presStyleLbl="sibTrans2D1" presStyleIdx="0" presStyleCnt="9"/>
      <dgm:spPr/>
      <dgm:t>
        <a:bodyPr/>
        <a:lstStyle/>
        <a:p>
          <a:endParaRPr lang="en-GB"/>
        </a:p>
      </dgm:t>
    </dgm:pt>
    <dgm:pt modelId="{DDE18B72-39C9-4B0F-BED5-5E9D33E76F9B}" type="pres">
      <dgm:prSet presAssocID="{5BD05233-288B-44FB-B0E8-32FE95678501}" presName="connectorText" presStyleLbl="sibTrans2D1" presStyleIdx="0" presStyleCnt="9"/>
      <dgm:spPr/>
      <dgm:t>
        <a:bodyPr/>
        <a:lstStyle/>
        <a:p>
          <a:endParaRPr lang="en-GB"/>
        </a:p>
      </dgm:t>
    </dgm:pt>
    <dgm:pt modelId="{E5997DB4-EE1E-496B-9CEC-64C29BFEE655}" type="pres">
      <dgm:prSet presAssocID="{FD37337B-9C59-48D0-BE7E-96FDE15B9B4C}" presName="node" presStyleLbl="node1" presStyleIdx="1" presStyleCnt="9">
        <dgm:presLayoutVars>
          <dgm:bulletEnabled val="1"/>
        </dgm:presLayoutVars>
      </dgm:prSet>
      <dgm:spPr/>
      <dgm:t>
        <a:bodyPr/>
        <a:lstStyle/>
        <a:p>
          <a:endParaRPr lang="en-GB"/>
        </a:p>
      </dgm:t>
    </dgm:pt>
    <dgm:pt modelId="{EAE7F18A-B553-4D48-9A25-B4E3F51744C1}" type="pres">
      <dgm:prSet presAssocID="{6B16785D-CF61-4F37-8F8D-BC60A600D36E}" presName="sibTrans" presStyleLbl="sibTrans2D1" presStyleIdx="1" presStyleCnt="9"/>
      <dgm:spPr/>
      <dgm:t>
        <a:bodyPr/>
        <a:lstStyle/>
        <a:p>
          <a:endParaRPr lang="en-GB"/>
        </a:p>
      </dgm:t>
    </dgm:pt>
    <dgm:pt modelId="{0EC11A71-176A-4ECC-BD66-58F07D8C592F}" type="pres">
      <dgm:prSet presAssocID="{6B16785D-CF61-4F37-8F8D-BC60A600D36E}" presName="connectorText" presStyleLbl="sibTrans2D1" presStyleIdx="1" presStyleCnt="9"/>
      <dgm:spPr/>
      <dgm:t>
        <a:bodyPr/>
        <a:lstStyle/>
        <a:p>
          <a:endParaRPr lang="en-GB"/>
        </a:p>
      </dgm:t>
    </dgm:pt>
    <dgm:pt modelId="{AFCA55E0-98B6-433D-A0EB-CB65DE1355C9}" type="pres">
      <dgm:prSet presAssocID="{C3C57C33-9A20-4351-B64E-A7848D53B2E7}" presName="node" presStyleLbl="node1" presStyleIdx="2" presStyleCnt="9" custScaleX="132484">
        <dgm:presLayoutVars>
          <dgm:bulletEnabled val="1"/>
        </dgm:presLayoutVars>
      </dgm:prSet>
      <dgm:spPr/>
      <dgm:t>
        <a:bodyPr/>
        <a:lstStyle/>
        <a:p>
          <a:endParaRPr lang="en-GB"/>
        </a:p>
      </dgm:t>
    </dgm:pt>
    <dgm:pt modelId="{98649BF4-154C-4932-80AE-42CF5062C240}" type="pres">
      <dgm:prSet presAssocID="{4EC489D7-B90F-4BF5-8400-BB4F5CCB4E27}" presName="sibTrans" presStyleLbl="sibTrans2D1" presStyleIdx="2" presStyleCnt="9"/>
      <dgm:spPr/>
      <dgm:t>
        <a:bodyPr/>
        <a:lstStyle/>
        <a:p>
          <a:endParaRPr lang="en-GB"/>
        </a:p>
      </dgm:t>
    </dgm:pt>
    <dgm:pt modelId="{35B6B94A-9E42-4333-A4A5-CF56BCC61BCB}" type="pres">
      <dgm:prSet presAssocID="{4EC489D7-B90F-4BF5-8400-BB4F5CCB4E27}" presName="connectorText" presStyleLbl="sibTrans2D1" presStyleIdx="2" presStyleCnt="9"/>
      <dgm:spPr/>
      <dgm:t>
        <a:bodyPr/>
        <a:lstStyle/>
        <a:p>
          <a:endParaRPr lang="en-GB"/>
        </a:p>
      </dgm:t>
    </dgm:pt>
    <dgm:pt modelId="{1083A003-F3FA-4C67-923C-0012C78D6A87}" type="pres">
      <dgm:prSet presAssocID="{2488C5BC-D12C-4C5F-9C5D-1B28B0812E77}" presName="node" presStyleLbl="node1" presStyleIdx="3" presStyleCnt="9">
        <dgm:presLayoutVars>
          <dgm:bulletEnabled val="1"/>
        </dgm:presLayoutVars>
      </dgm:prSet>
      <dgm:spPr/>
      <dgm:t>
        <a:bodyPr/>
        <a:lstStyle/>
        <a:p>
          <a:endParaRPr lang="en-GB"/>
        </a:p>
      </dgm:t>
    </dgm:pt>
    <dgm:pt modelId="{4BA5629E-B1B8-4647-87D2-53DFF4D5ACB1}" type="pres">
      <dgm:prSet presAssocID="{2BB7FAAB-5BD5-4C8F-9D9D-0E84D58F36F0}" presName="sibTrans" presStyleLbl="sibTrans2D1" presStyleIdx="3" presStyleCnt="9"/>
      <dgm:spPr/>
      <dgm:t>
        <a:bodyPr/>
        <a:lstStyle/>
        <a:p>
          <a:endParaRPr lang="en-GB"/>
        </a:p>
      </dgm:t>
    </dgm:pt>
    <dgm:pt modelId="{4FB9AC64-9C91-4E0A-AFC4-C96EF31995A8}" type="pres">
      <dgm:prSet presAssocID="{2BB7FAAB-5BD5-4C8F-9D9D-0E84D58F36F0}" presName="connectorText" presStyleLbl="sibTrans2D1" presStyleIdx="3" presStyleCnt="9"/>
      <dgm:spPr/>
      <dgm:t>
        <a:bodyPr/>
        <a:lstStyle/>
        <a:p>
          <a:endParaRPr lang="en-GB"/>
        </a:p>
      </dgm:t>
    </dgm:pt>
    <dgm:pt modelId="{157E0B70-E7EB-4496-ACDF-791CFF4CF1C3}" type="pres">
      <dgm:prSet presAssocID="{899E94DE-F3C7-429B-B917-E03CAAE0E8F2}" presName="node" presStyleLbl="node1" presStyleIdx="4" presStyleCnt="9">
        <dgm:presLayoutVars>
          <dgm:bulletEnabled val="1"/>
        </dgm:presLayoutVars>
      </dgm:prSet>
      <dgm:spPr/>
      <dgm:t>
        <a:bodyPr/>
        <a:lstStyle/>
        <a:p>
          <a:endParaRPr lang="en-GB"/>
        </a:p>
      </dgm:t>
    </dgm:pt>
    <dgm:pt modelId="{A928AD58-5293-42D4-B65D-17E22A60D493}" type="pres">
      <dgm:prSet presAssocID="{1767622E-5786-4527-8D95-D35751527D4F}" presName="sibTrans" presStyleLbl="sibTrans2D1" presStyleIdx="4" presStyleCnt="9"/>
      <dgm:spPr/>
      <dgm:t>
        <a:bodyPr/>
        <a:lstStyle/>
        <a:p>
          <a:endParaRPr lang="en-GB"/>
        </a:p>
      </dgm:t>
    </dgm:pt>
    <dgm:pt modelId="{D748CDF6-91F9-4AF9-8C63-BC0BEED27740}" type="pres">
      <dgm:prSet presAssocID="{1767622E-5786-4527-8D95-D35751527D4F}" presName="connectorText" presStyleLbl="sibTrans2D1" presStyleIdx="4" presStyleCnt="9"/>
      <dgm:spPr/>
      <dgm:t>
        <a:bodyPr/>
        <a:lstStyle/>
        <a:p>
          <a:endParaRPr lang="en-GB"/>
        </a:p>
      </dgm:t>
    </dgm:pt>
    <dgm:pt modelId="{A1546B33-283E-4151-B6D4-792B9C1D2A9A}" type="pres">
      <dgm:prSet presAssocID="{E14DCF13-0720-4843-A7BF-763088B36317}" presName="node" presStyleLbl="node1" presStyleIdx="5" presStyleCnt="9">
        <dgm:presLayoutVars>
          <dgm:bulletEnabled val="1"/>
        </dgm:presLayoutVars>
      </dgm:prSet>
      <dgm:spPr/>
      <dgm:t>
        <a:bodyPr/>
        <a:lstStyle/>
        <a:p>
          <a:endParaRPr lang="en-GB"/>
        </a:p>
      </dgm:t>
    </dgm:pt>
    <dgm:pt modelId="{A8C6DDEF-0BD7-4447-A403-B6D47371FD02}" type="pres">
      <dgm:prSet presAssocID="{0FB28D8A-5FEA-450E-AC3A-FF12FE3AFE8D}" presName="sibTrans" presStyleLbl="sibTrans2D1" presStyleIdx="5" presStyleCnt="9"/>
      <dgm:spPr/>
      <dgm:t>
        <a:bodyPr/>
        <a:lstStyle/>
        <a:p>
          <a:endParaRPr lang="en-GB"/>
        </a:p>
      </dgm:t>
    </dgm:pt>
    <dgm:pt modelId="{9267833F-558E-40C9-9AF1-249E463C7295}" type="pres">
      <dgm:prSet presAssocID="{0FB28D8A-5FEA-450E-AC3A-FF12FE3AFE8D}" presName="connectorText" presStyleLbl="sibTrans2D1" presStyleIdx="5" presStyleCnt="9"/>
      <dgm:spPr/>
      <dgm:t>
        <a:bodyPr/>
        <a:lstStyle/>
        <a:p>
          <a:endParaRPr lang="en-GB"/>
        </a:p>
      </dgm:t>
    </dgm:pt>
    <dgm:pt modelId="{089F6708-746A-4292-A653-9959B0FCFE9B}" type="pres">
      <dgm:prSet presAssocID="{824CA015-E0AC-4456-90B5-0E25C5E876C4}" presName="node" presStyleLbl="node1" presStyleIdx="6" presStyleCnt="9">
        <dgm:presLayoutVars>
          <dgm:bulletEnabled val="1"/>
        </dgm:presLayoutVars>
      </dgm:prSet>
      <dgm:spPr/>
      <dgm:t>
        <a:bodyPr/>
        <a:lstStyle/>
        <a:p>
          <a:endParaRPr lang="en-GB"/>
        </a:p>
      </dgm:t>
    </dgm:pt>
    <dgm:pt modelId="{A854EFA3-2F56-4F37-859A-87D4CEC25405}" type="pres">
      <dgm:prSet presAssocID="{93850626-8588-48A2-8831-A1F3E4E1F52E}" presName="sibTrans" presStyleLbl="sibTrans2D1" presStyleIdx="6" presStyleCnt="9"/>
      <dgm:spPr/>
      <dgm:t>
        <a:bodyPr/>
        <a:lstStyle/>
        <a:p>
          <a:endParaRPr lang="en-GB"/>
        </a:p>
      </dgm:t>
    </dgm:pt>
    <dgm:pt modelId="{F4328D64-C80A-4B3E-9C13-9A8D2B95CDE1}" type="pres">
      <dgm:prSet presAssocID="{93850626-8588-48A2-8831-A1F3E4E1F52E}" presName="connectorText" presStyleLbl="sibTrans2D1" presStyleIdx="6" presStyleCnt="9"/>
      <dgm:spPr/>
      <dgm:t>
        <a:bodyPr/>
        <a:lstStyle/>
        <a:p>
          <a:endParaRPr lang="en-GB"/>
        </a:p>
      </dgm:t>
    </dgm:pt>
    <dgm:pt modelId="{8E5783FE-B584-4A7E-9C89-C7EF076FB1F8}" type="pres">
      <dgm:prSet presAssocID="{E1F20AFA-3CE2-474B-AD2D-46DD68A9B2CB}" presName="node" presStyleLbl="node1" presStyleIdx="7" presStyleCnt="9">
        <dgm:presLayoutVars>
          <dgm:bulletEnabled val="1"/>
        </dgm:presLayoutVars>
      </dgm:prSet>
      <dgm:spPr/>
      <dgm:t>
        <a:bodyPr/>
        <a:lstStyle/>
        <a:p>
          <a:endParaRPr lang="en-GB"/>
        </a:p>
      </dgm:t>
    </dgm:pt>
    <dgm:pt modelId="{4C323C5E-23FB-46BE-A855-77AD2CD0F19A}" type="pres">
      <dgm:prSet presAssocID="{9D59F883-7C2B-4234-B8C5-F51517CD5BCE}" presName="sibTrans" presStyleLbl="sibTrans2D1" presStyleIdx="7" presStyleCnt="9"/>
      <dgm:spPr/>
      <dgm:t>
        <a:bodyPr/>
        <a:lstStyle/>
        <a:p>
          <a:endParaRPr lang="en-GB"/>
        </a:p>
      </dgm:t>
    </dgm:pt>
    <dgm:pt modelId="{898AFCFD-03CD-44BC-A1E9-EB6116FB0561}" type="pres">
      <dgm:prSet presAssocID="{9D59F883-7C2B-4234-B8C5-F51517CD5BCE}" presName="connectorText" presStyleLbl="sibTrans2D1" presStyleIdx="7" presStyleCnt="9"/>
      <dgm:spPr/>
      <dgm:t>
        <a:bodyPr/>
        <a:lstStyle/>
        <a:p>
          <a:endParaRPr lang="en-GB"/>
        </a:p>
      </dgm:t>
    </dgm:pt>
    <dgm:pt modelId="{50066BD9-A106-4377-87ED-F80476781ECE}" type="pres">
      <dgm:prSet presAssocID="{7DFD0CD1-F92F-47DE-A596-1DD547606513}" presName="node" presStyleLbl="node1" presStyleIdx="8" presStyleCnt="9">
        <dgm:presLayoutVars>
          <dgm:bulletEnabled val="1"/>
        </dgm:presLayoutVars>
      </dgm:prSet>
      <dgm:spPr/>
      <dgm:t>
        <a:bodyPr/>
        <a:lstStyle/>
        <a:p>
          <a:endParaRPr lang="en-GB"/>
        </a:p>
      </dgm:t>
    </dgm:pt>
    <dgm:pt modelId="{FEC8A3D2-EB65-4775-ACAF-45A54C3188E3}" type="pres">
      <dgm:prSet presAssocID="{89C4CD2D-9847-4E4B-A762-15348BD63FB8}" presName="sibTrans" presStyleLbl="sibTrans2D1" presStyleIdx="8" presStyleCnt="9"/>
      <dgm:spPr/>
      <dgm:t>
        <a:bodyPr/>
        <a:lstStyle/>
        <a:p>
          <a:endParaRPr lang="en-GB"/>
        </a:p>
      </dgm:t>
    </dgm:pt>
    <dgm:pt modelId="{E8C688EE-208E-486F-8E1F-9A40F27171B8}" type="pres">
      <dgm:prSet presAssocID="{89C4CD2D-9847-4E4B-A762-15348BD63FB8}" presName="connectorText" presStyleLbl="sibTrans2D1" presStyleIdx="8" presStyleCnt="9"/>
      <dgm:spPr/>
      <dgm:t>
        <a:bodyPr/>
        <a:lstStyle/>
        <a:p>
          <a:endParaRPr lang="en-GB"/>
        </a:p>
      </dgm:t>
    </dgm:pt>
  </dgm:ptLst>
  <dgm:cxnLst>
    <dgm:cxn modelId="{547CA4CE-DBC9-4C62-9D34-09A69C402178}" type="presOf" srcId="{E14DCF13-0720-4843-A7BF-763088B36317}" destId="{A1546B33-283E-4151-B6D4-792B9C1D2A9A}" srcOrd="0" destOrd="0" presId="urn:microsoft.com/office/officeart/2005/8/layout/cycle2"/>
    <dgm:cxn modelId="{45E5E70A-3B24-4B91-B0AF-720CAE47AB53}" type="presOf" srcId="{C3C57C33-9A20-4351-B64E-A7848D53B2E7}" destId="{AFCA55E0-98B6-433D-A0EB-CB65DE1355C9}" srcOrd="0" destOrd="0" presId="urn:microsoft.com/office/officeart/2005/8/layout/cycle2"/>
    <dgm:cxn modelId="{0837541D-EE36-4AAB-959E-946FB2D4066E}" srcId="{A179E9F3-687D-4B7F-864A-2ECD8F60094E}" destId="{E1F20AFA-3CE2-474B-AD2D-46DD68A9B2CB}" srcOrd="7" destOrd="0" parTransId="{CC4BA7E8-59FE-4F1B-8B7E-C625D27B3196}" sibTransId="{9D59F883-7C2B-4234-B8C5-F51517CD5BCE}"/>
    <dgm:cxn modelId="{1E9BA78B-D7A6-46E1-9F9C-AF9161383B37}" type="presOf" srcId="{899E94DE-F3C7-429B-B917-E03CAAE0E8F2}" destId="{157E0B70-E7EB-4496-ACDF-791CFF4CF1C3}" srcOrd="0" destOrd="0" presId="urn:microsoft.com/office/officeart/2005/8/layout/cycle2"/>
    <dgm:cxn modelId="{E9D0B685-442A-4F6A-B1AA-659F2F67A37D}" srcId="{A179E9F3-687D-4B7F-864A-2ECD8F60094E}" destId="{824CA015-E0AC-4456-90B5-0E25C5E876C4}" srcOrd="6" destOrd="0" parTransId="{09F75931-7836-40C8-B559-9195409226D4}" sibTransId="{93850626-8588-48A2-8831-A1F3E4E1F52E}"/>
    <dgm:cxn modelId="{9F2749FA-C6B6-49EF-B9F4-A8CA2B3FBEBD}" srcId="{A179E9F3-687D-4B7F-864A-2ECD8F60094E}" destId="{E14DCF13-0720-4843-A7BF-763088B36317}" srcOrd="5" destOrd="0" parTransId="{D2FEA47B-1E50-42B8-95A3-3A645351EB90}" sibTransId="{0FB28D8A-5FEA-450E-AC3A-FF12FE3AFE8D}"/>
    <dgm:cxn modelId="{0D58202A-93CB-4DC9-ADAC-54E64F80AE03}" type="presOf" srcId="{2BB7FAAB-5BD5-4C8F-9D9D-0E84D58F36F0}" destId="{4FB9AC64-9C91-4E0A-AFC4-C96EF31995A8}" srcOrd="1" destOrd="0" presId="urn:microsoft.com/office/officeart/2005/8/layout/cycle2"/>
    <dgm:cxn modelId="{707F6679-8210-4F6C-A40A-1EA9D0E4585F}" type="presOf" srcId="{5BD05233-288B-44FB-B0E8-32FE95678501}" destId="{8FEF626A-C124-4E47-80EC-937E1ACFC453}" srcOrd="0" destOrd="0" presId="urn:microsoft.com/office/officeart/2005/8/layout/cycle2"/>
    <dgm:cxn modelId="{B652977C-1AA5-4A80-9517-0A11E52CECBC}" type="presOf" srcId="{E1F20AFA-3CE2-474B-AD2D-46DD68A9B2CB}" destId="{8E5783FE-B584-4A7E-9C89-C7EF076FB1F8}" srcOrd="0" destOrd="0" presId="urn:microsoft.com/office/officeart/2005/8/layout/cycle2"/>
    <dgm:cxn modelId="{9CFA5613-7823-4364-A4D3-1455D8D9699B}" type="presOf" srcId="{9D59F883-7C2B-4234-B8C5-F51517CD5BCE}" destId="{898AFCFD-03CD-44BC-A1E9-EB6116FB0561}" srcOrd="1" destOrd="0" presId="urn:microsoft.com/office/officeart/2005/8/layout/cycle2"/>
    <dgm:cxn modelId="{4847AE56-FB3D-4B7F-9677-D76C927F9951}" type="presOf" srcId="{A179E9F3-687D-4B7F-864A-2ECD8F60094E}" destId="{2022A346-B85D-47E9-AB24-D8D25F68A62F}" srcOrd="0" destOrd="0" presId="urn:microsoft.com/office/officeart/2005/8/layout/cycle2"/>
    <dgm:cxn modelId="{1C331222-763C-4373-8F99-DF5DCB717FC9}" type="presOf" srcId="{7DFD0CD1-F92F-47DE-A596-1DD547606513}" destId="{50066BD9-A106-4377-87ED-F80476781ECE}" srcOrd="0" destOrd="0" presId="urn:microsoft.com/office/officeart/2005/8/layout/cycle2"/>
    <dgm:cxn modelId="{95E63737-A257-4BAD-B9D2-EBDD69841293}" type="presOf" srcId="{4EC489D7-B90F-4BF5-8400-BB4F5CCB4E27}" destId="{35B6B94A-9E42-4333-A4A5-CF56BCC61BCB}" srcOrd="1" destOrd="0" presId="urn:microsoft.com/office/officeart/2005/8/layout/cycle2"/>
    <dgm:cxn modelId="{D5716FB3-0A4F-40E0-BA03-3D7DA0B3EEAC}" type="presOf" srcId="{1767622E-5786-4527-8D95-D35751527D4F}" destId="{A928AD58-5293-42D4-B65D-17E22A60D493}" srcOrd="0" destOrd="0" presId="urn:microsoft.com/office/officeart/2005/8/layout/cycle2"/>
    <dgm:cxn modelId="{973B4C76-A889-4AB7-9DA0-13A16531F7C5}" type="presOf" srcId="{1767622E-5786-4527-8D95-D35751527D4F}" destId="{D748CDF6-91F9-4AF9-8C63-BC0BEED27740}" srcOrd="1" destOrd="0" presId="urn:microsoft.com/office/officeart/2005/8/layout/cycle2"/>
    <dgm:cxn modelId="{3A4FD88F-F5B2-437F-915D-5A4EFB395A2E}" type="presOf" srcId="{5BD05233-288B-44FB-B0E8-32FE95678501}" destId="{DDE18B72-39C9-4B0F-BED5-5E9D33E76F9B}" srcOrd="1" destOrd="0" presId="urn:microsoft.com/office/officeart/2005/8/layout/cycle2"/>
    <dgm:cxn modelId="{561B7ECE-EAAE-494C-8129-DBE5A5268719}" type="presOf" srcId="{2488C5BC-D12C-4C5F-9C5D-1B28B0812E77}" destId="{1083A003-F3FA-4C67-923C-0012C78D6A87}" srcOrd="0" destOrd="0" presId="urn:microsoft.com/office/officeart/2005/8/layout/cycle2"/>
    <dgm:cxn modelId="{54F8ABD2-D6AF-4C61-BC1E-CEE8B11CDF4A}" type="presOf" srcId="{0FB28D8A-5FEA-450E-AC3A-FF12FE3AFE8D}" destId="{A8C6DDEF-0BD7-4447-A403-B6D47371FD02}" srcOrd="0" destOrd="0" presId="urn:microsoft.com/office/officeart/2005/8/layout/cycle2"/>
    <dgm:cxn modelId="{A7100A22-0927-4F52-B927-740ABC898569}" type="presOf" srcId="{93850626-8588-48A2-8831-A1F3E4E1F52E}" destId="{A854EFA3-2F56-4F37-859A-87D4CEC25405}" srcOrd="0" destOrd="0" presId="urn:microsoft.com/office/officeart/2005/8/layout/cycle2"/>
    <dgm:cxn modelId="{B5C97B81-77C5-4E10-9804-CA06321881B8}" type="presOf" srcId="{6B16785D-CF61-4F37-8F8D-BC60A600D36E}" destId="{EAE7F18A-B553-4D48-9A25-B4E3F51744C1}" srcOrd="0" destOrd="0" presId="urn:microsoft.com/office/officeart/2005/8/layout/cycle2"/>
    <dgm:cxn modelId="{C1A9A1EF-D7B8-4EFF-8FF1-FC0A80A565C0}" srcId="{A179E9F3-687D-4B7F-864A-2ECD8F60094E}" destId="{2488C5BC-D12C-4C5F-9C5D-1B28B0812E77}" srcOrd="3" destOrd="0" parTransId="{33317DE5-8A4B-4C3F-973C-C3D5923963C5}" sibTransId="{2BB7FAAB-5BD5-4C8F-9D9D-0E84D58F36F0}"/>
    <dgm:cxn modelId="{00F13ED3-F4A5-4FCB-8498-9DD283C832EF}" type="presOf" srcId="{FD37337B-9C59-48D0-BE7E-96FDE15B9B4C}" destId="{E5997DB4-EE1E-496B-9CEC-64C29BFEE655}" srcOrd="0" destOrd="0" presId="urn:microsoft.com/office/officeart/2005/8/layout/cycle2"/>
    <dgm:cxn modelId="{30327909-3E48-422B-8ED9-FF2F8A1F67D0}" srcId="{A179E9F3-687D-4B7F-864A-2ECD8F60094E}" destId="{C3C57C33-9A20-4351-B64E-A7848D53B2E7}" srcOrd="2" destOrd="0" parTransId="{7AC85777-F73D-4522-894A-4F15CFB6E6A8}" sibTransId="{4EC489D7-B90F-4BF5-8400-BB4F5CCB4E27}"/>
    <dgm:cxn modelId="{7F3402B7-873D-4B21-B7FA-FB1152158C1E}" srcId="{A179E9F3-687D-4B7F-864A-2ECD8F60094E}" destId="{FD37337B-9C59-48D0-BE7E-96FDE15B9B4C}" srcOrd="1" destOrd="0" parTransId="{758AD3DC-1C1E-49DB-BFA6-2677F544C738}" sibTransId="{6B16785D-CF61-4F37-8F8D-BC60A600D36E}"/>
    <dgm:cxn modelId="{BF390A12-5577-43EF-9239-46E55260911F}" type="presOf" srcId="{824CA015-E0AC-4456-90B5-0E25C5E876C4}" destId="{089F6708-746A-4292-A653-9959B0FCFE9B}" srcOrd="0" destOrd="0" presId="urn:microsoft.com/office/officeart/2005/8/layout/cycle2"/>
    <dgm:cxn modelId="{46A923E6-E3F3-447D-80E0-7AF296D4216B}" type="presOf" srcId="{6B16785D-CF61-4F37-8F8D-BC60A600D36E}" destId="{0EC11A71-176A-4ECC-BD66-58F07D8C592F}" srcOrd="1" destOrd="0" presId="urn:microsoft.com/office/officeart/2005/8/layout/cycle2"/>
    <dgm:cxn modelId="{6F9ADA28-555C-4DE4-A940-A5542E3AA353}" type="presOf" srcId="{DCD2ABF5-8A02-4C0E-A671-74FD9C974059}" destId="{E4271DC0-BA1A-4375-83F1-65393FF4F256}" srcOrd="0" destOrd="0" presId="urn:microsoft.com/office/officeart/2005/8/layout/cycle2"/>
    <dgm:cxn modelId="{7A3B1A42-E029-4FD7-A59F-C1D122F1A022}" srcId="{A179E9F3-687D-4B7F-864A-2ECD8F60094E}" destId="{DCD2ABF5-8A02-4C0E-A671-74FD9C974059}" srcOrd="0" destOrd="0" parTransId="{7A39D9A8-5896-4277-ABC0-8D45AE5E92E7}" sibTransId="{5BD05233-288B-44FB-B0E8-32FE95678501}"/>
    <dgm:cxn modelId="{49E45785-6B76-4C18-BFF3-AD1825C9F215}" type="presOf" srcId="{2BB7FAAB-5BD5-4C8F-9D9D-0E84D58F36F0}" destId="{4BA5629E-B1B8-4647-87D2-53DFF4D5ACB1}" srcOrd="0" destOrd="0" presId="urn:microsoft.com/office/officeart/2005/8/layout/cycle2"/>
    <dgm:cxn modelId="{CDA9AFA0-93AF-4F7B-A7D9-2900E032F937}" type="presOf" srcId="{9D59F883-7C2B-4234-B8C5-F51517CD5BCE}" destId="{4C323C5E-23FB-46BE-A855-77AD2CD0F19A}" srcOrd="0" destOrd="0" presId="urn:microsoft.com/office/officeart/2005/8/layout/cycle2"/>
    <dgm:cxn modelId="{4B38432D-0326-4A44-9D76-B7DB203156E0}" type="presOf" srcId="{89C4CD2D-9847-4E4B-A762-15348BD63FB8}" destId="{FEC8A3D2-EB65-4775-ACAF-45A54C3188E3}" srcOrd="0" destOrd="0" presId="urn:microsoft.com/office/officeart/2005/8/layout/cycle2"/>
    <dgm:cxn modelId="{EF7423B4-6211-4A79-AA1B-CBA9CD734CF4}" type="presOf" srcId="{4EC489D7-B90F-4BF5-8400-BB4F5CCB4E27}" destId="{98649BF4-154C-4932-80AE-42CF5062C240}" srcOrd="0" destOrd="0" presId="urn:microsoft.com/office/officeart/2005/8/layout/cycle2"/>
    <dgm:cxn modelId="{0BEF00C9-5BCE-466E-B473-F8E6E936B9ED}" type="presOf" srcId="{0FB28D8A-5FEA-450E-AC3A-FF12FE3AFE8D}" destId="{9267833F-558E-40C9-9AF1-249E463C7295}" srcOrd="1" destOrd="0" presId="urn:microsoft.com/office/officeart/2005/8/layout/cycle2"/>
    <dgm:cxn modelId="{57A231ED-C0B5-4D6C-B0EC-82CBF4C54015}" type="presOf" srcId="{93850626-8588-48A2-8831-A1F3E4E1F52E}" destId="{F4328D64-C80A-4B3E-9C13-9A8D2B95CDE1}" srcOrd="1" destOrd="0" presId="urn:microsoft.com/office/officeart/2005/8/layout/cycle2"/>
    <dgm:cxn modelId="{491C342C-21C0-4D92-ACA6-FE060EECF746}" srcId="{A179E9F3-687D-4B7F-864A-2ECD8F60094E}" destId="{7DFD0CD1-F92F-47DE-A596-1DD547606513}" srcOrd="8" destOrd="0" parTransId="{0D483A99-42E8-4C67-ABE1-7E3B563CC0A8}" sibTransId="{89C4CD2D-9847-4E4B-A762-15348BD63FB8}"/>
    <dgm:cxn modelId="{CCD96239-4571-4B57-B741-02DCECB254C1}" srcId="{A179E9F3-687D-4B7F-864A-2ECD8F60094E}" destId="{899E94DE-F3C7-429B-B917-E03CAAE0E8F2}" srcOrd="4" destOrd="0" parTransId="{2355D7DC-0521-4B79-9B34-AD9B52EB633B}" sibTransId="{1767622E-5786-4527-8D95-D35751527D4F}"/>
    <dgm:cxn modelId="{6147F752-D70D-4ECF-9B90-B59521CEA1FA}" type="presOf" srcId="{89C4CD2D-9847-4E4B-A762-15348BD63FB8}" destId="{E8C688EE-208E-486F-8E1F-9A40F27171B8}" srcOrd="1" destOrd="0" presId="urn:microsoft.com/office/officeart/2005/8/layout/cycle2"/>
    <dgm:cxn modelId="{3F17CE45-95BF-49B6-ACA7-65265150D2B9}" type="presParOf" srcId="{2022A346-B85D-47E9-AB24-D8D25F68A62F}" destId="{E4271DC0-BA1A-4375-83F1-65393FF4F256}" srcOrd="0" destOrd="0" presId="urn:microsoft.com/office/officeart/2005/8/layout/cycle2"/>
    <dgm:cxn modelId="{B3357BCD-8CAF-4533-A65B-F00B8412D2DB}" type="presParOf" srcId="{2022A346-B85D-47E9-AB24-D8D25F68A62F}" destId="{8FEF626A-C124-4E47-80EC-937E1ACFC453}" srcOrd="1" destOrd="0" presId="urn:microsoft.com/office/officeart/2005/8/layout/cycle2"/>
    <dgm:cxn modelId="{408EA1CC-4438-4228-984D-4D347FD45DEF}" type="presParOf" srcId="{8FEF626A-C124-4E47-80EC-937E1ACFC453}" destId="{DDE18B72-39C9-4B0F-BED5-5E9D33E76F9B}" srcOrd="0" destOrd="0" presId="urn:microsoft.com/office/officeart/2005/8/layout/cycle2"/>
    <dgm:cxn modelId="{65CB236D-95B7-4D6E-B16F-3E6C28C2BF12}" type="presParOf" srcId="{2022A346-B85D-47E9-AB24-D8D25F68A62F}" destId="{E5997DB4-EE1E-496B-9CEC-64C29BFEE655}" srcOrd="2" destOrd="0" presId="urn:microsoft.com/office/officeart/2005/8/layout/cycle2"/>
    <dgm:cxn modelId="{524AB344-D5B6-477E-90F3-9257C50766E2}" type="presParOf" srcId="{2022A346-B85D-47E9-AB24-D8D25F68A62F}" destId="{EAE7F18A-B553-4D48-9A25-B4E3F51744C1}" srcOrd="3" destOrd="0" presId="urn:microsoft.com/office/officeart/2005/8/layout/cycle2"/>
    <dgm:cxn modelId="{5FC8031F-323F-42DE-8EBB-9A01BF96461D}" type="presParOf" srcId="{EAE7F18A-B553-4D48-9A25-B4E3F51744C1}" destId="{0EC11A71-176A-4ECC-BD66-58F07D8C592F}" srcOrd="0" destOrd="0" presId="urn:microsoft.com/office/officeart/2005/8/layout/cycle2"/>
    <dgm:cxn modelId="{212B4571-04BB-4DD5-88B5-65BEC0829357}" type="presParOf" srcId="{2022A346-B85D-47E9-AB24-D8D25F68A62F}" destId="{AFCA55E0-98B6-433D-A0EB-CB65DE1355C9}" srcOrd="4" destOrd="0" presId="urn:microsoft.com/office/officeart/2005/8/layout/cycle2"/>
    <dgm:cxn modelId="{049ADB93-4CA7-45BE-8A4C-40465E552F04}" type="presParOf" srcId="{2022A346-B85D-47E9-AB24-D8D25F68A62F}" destId="{98649BF4-154C-4932-80AE-42CF5062C240}" srcOrd="5" destOrd="0" presId="urn:microsoft.com/office/officeart/2005/8/layout/cycle2"/>
    <dgm:cxn modelId="{14E28204-7B7E-4C4E-A9D8-6BFC116F112B}" type="presParOf" srcId="{98649BF4-154C-4932-80AE-42CF5062C240}" destId="{35B6B94A-9E42-4333-A4A5-CF56BCC61BCB}" srcOrd="0" destOrd="0" presId="urn:microsoft.com/office/officeart/2005/8/layout/cycle2"/>
    <dgm:cxn modelId="{5D8217FC-85D2-42F7-BFDB-136E978A2A1E}" type="presParOf" srcId="{2022A346-B85D-47E9-AB24-D8D25F68A62F}" destId="{1083A003-F3FA-4C67-923C-0012C78D6A87}" srcOrd="6" destOrd="0" presId="urn:microsoft.com/office/officeart/2005/8/layout/cycle2"/>
    <dgm:cxn modelId="{A476DCC6-A211-4604-8F71-19BE6C66D34D}" type="presParOf" srcId="{2022A346-B85D-47E9-AB24-D8D25F68A62F}" destId="{4BA5629E-B1B8-4647-87D2-53DFF4D5ACB1}" srcOrd="7" destOrd="0" presId="urn:microsoft.com/office/officeart/2005/8/layout/cycle2"/>
    <dgm:cxn modelId="{162FD5FD-CCEF-4060-99FB-0DF213AD2D8E}" type="presParOf" srcId="{4BA5629E-B1B8-4647-87D2-53DFF4D5ACB1}" destId="{4FB9AC64-9C91-4E0A-AFC4-C96EF31995A8}" srcOrd="0" destOrd="0" presId="urn:microsoft.com/office/officeart/2005/8/layout/cycle2"/>
    <dgm:cxn modelId="{DDE546A7-C8BC-4930-84C2-3DB52FB0E8B7}" type="presParOf" srcId="{2022A346-B85D-47E9-AB24-D8D25F68A62F}" destId="{157E0B70-E7EB-4496-ACDF-791CFF4CF1C3}" srcOrd="8" destOrd="0" presId="urn:microsoft.com/office/officeart/2005/8/layout/cycle2"/>
    <dgm:cxn modelId="{D5C72598-32DF-416F-8AF1-6AE16877EEED}" type="presParOf" srcId="{2022A346-B85D-47E9-AB24-D8D25F68A62F}" destId="{A928AD58-5293-42D4-B65D-17E22A60D493}" srcOrd="9" destOrd="0" presId="urn:microsoft.com/office/officeart/2005/8/layout/cycle2"/>
    <dgm:cxn modelId="{8E8CD029-0266-403C-AAF5-873A467276D3}" type="presParOf" srcId="{A928AD58-5293-42D4-B65D-17E22A60D493}" destId="{D748CDF6-91F9-4AF9-8C63-BC0BEED27740}" srcOrd="0" destOrd="0" presId="urn:microsoft.com/office/officeart/2005/8/layout/cycle2"/>
    <dgm:cxn modelId="{62510C56-3270-4A54-AB98-EC78FDCE5D3F}" type="presParOf" srcId="{2022A346-B85D-47E9-AB24-D8D25F68A62F}" destId="{A1546B33-283E-4151-B6D4-792B9C1D2A9A}" srcOrd="10" destOrd="0" presId="urn:microsoft.com/office/officeart/2005/8/layout/cycle2"/>
    <dgm:cxn modelId="{B9BAB45E-A845-4E27-B9ED-D0986450E24E}" type="presParOf" srcId="{2022A346-B85D-47E9-AB24-D8D25F68A62F}" destId="{A8C6DDEF-0BD7-4447-A403-B6D47371FD02}" srcOrd="11" destOrd="0" presId="urn:microsoft.com/office/officeart/2005/8/layout/cycle2"/>
    <dgm:cxn modelId="{269143A2-09AA-4274-B139-CA397A477601}" type="presParOf" srcId="{A8C6DDEF-0BD7-4447-A403-B6D47371FD02}" destId="{9267833F-558E-40C9-9AF1-249E463C7295}" srcOrd="0" destOrd="0" presId="urn:microsoft.com/office/officeart/2005/8/layout/cycle2"/>
    <dgm:cxn modelId="{A6DDC1FC-FCD6-4A0A-93FC-153F1B52ED68}" type="presParOf" srcId="{2022A346-B85D-47E9-AB24-D8D25F68A62F}" destId="{089F6708-746A-4292-A653-9959B0FCFE9B}" srcOrd="12" destOrd="0" presId="urn:microsoft.com/office/officeart/2005/8/layout/cycle2"/>
    <dgm:cxn modelId="{CBAC7B3A-A909-4E61-B31E-78AF26E2B408}" type="presParOf" srcId="{2022A346-B85D-47E9-AB24-D8D25F68A62F}" destId="{A854EFA3-2F56-4F37-859A-87D4CEC25405}" srcOrd="13" destOrd="0" presId="urn:microsoft.com/office/officeart/2005/8/layout/cycle2"/>
    <dgm:cxn modelId="{B79C49F9-C25A-416D-A595-61FE238A3C2F}" type="presParOf" srcId="{A854EFA3-2F56-4F37-859A-87D4CEC25405}" destId="{F4328D64-C80A-4B3E-9C13-9A8D2B95CDE1}" srcOrd="0" destOrd="0" presId="urn:microsoft.com/office/officeart/2005/8/layout/cycle2"/>
    <dgm:cxn modelId="{EB0B796C-94F6-4DAE-94F2-52D3A6E8A0B3}" type="presParOf" srcId="{2022A346-B85D-47E9-AB24-D8D25F68A62F}" destId="{8E5783FE-B584-4A7E-9C89-C7EF076FB1F8}" srcOrd="14" destOrd="0" presId="urn:microsoft.com/office/officeart/2005/8/layout/cycle2"/>
    <dgm:cxn modelId="{2644EEBD-45C9-4E68-9FEE-502911EB30FC}" type="presParOf" srcId="{2022A346-B85D-47E9-AB24-D8D25F68A62F}" destId="{4C323C5E-23FB-46BE-A855-77AD2CD0F19A}" srcOrd="15" destOrd="0" presId="urn:microsoft.com/office/officeart/2005/8/layout/cycle2"/>
    <dgm:cxn modelId="{B084DEDB-D4CB-4D16-9B1F-7B1B44A779F9}" type="presParOf" srcId="{4C323C5E-23FB-46BE-A855-77AD2CD0F19A}" destId="{898AFCFD-03CD-44BC-A1E9-EB6116FB0561}" srcOrd="0" destOrd="0" presId="urn:microsoft.com/office/officeart/2005/8/layout/cycle2"/>
    <dgm:cxn modelId="{D8D942A2-C000-4F57-B50A-8D67FBEE7F2E}" type="presParOf" srcId="{2022A346-B85D-47E9-AB24-D8D25F68A62F}" destId="{50066BD9-A106-4377-87ED-F80476781ECE}" srcOrd="16" destOrd="0" presId="urn:microsoft.com/office/officeart/2005/8/layout/cycle2"/>
    <dgm:cxn modelId="{5C007E48-19B5-4C95-88E4-A7934A78A660}" type="presParOf" srcId="{2022A346-B85D-47E9-AB24-D8D25F68A62F}" destId="{FEC8A3D2-EB65-4775-ACAF-45A54C3188E3}" srcOrd="17" destOrd="0" presId="urn:microsoft.com/office/officeart/2005/8/layout/cycle2"/>
    <dgm:cxn modelId="{16DE213F-E7F9-4C88-96E1-9479D331A19E}" type="presParOf" srcId="{FEC8A3D2-EB65-4775-ACAF-45A54C3188E3}" destId="{E8C688EE-208E-486F-8E1F-9A40F27171B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71DC0-BA1A-4375-83F1-65393FF4F256}">
      <dsp:nvSpPr>
        <dsp:cNvPr id="0" name=""/>
        <dsp:cNvSpPr/>
      </dsp:nvSpPr>
      <dsp:spPr>
        <a:xfrm>
          <a:off x="3794714" y="3554"/>
          <a:ext cx="1173900" cy="1173900"/>
        </a:xfrm>
        <a:prstGeom prst="ellipse">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Managing People and Situations</a:t>
          </a:r>
        </a:p>
      </dsp:txBody>
      <dsp:txXfrm>
        <a:off x="3966628" y="175468"/>
        <a:ext cx="830072" cy="830072"/>
      </dsp:txXfrm>
    </dsp:sp>
    <dsp:sp modelId="{8FEF626A-C124-4E47-80EC-937E1ACFC453}">
      <dsp:nvSpPr>
        <dsp:cNvPr id="0" name=""/>
        <dsp:cNvSpPr/>
      </dsp:nvSpPr>
      <dsp:spPr>
        <a:xfrm rot="1200000">
          <a:off x="5045247" y="690580"/>
          <a:ext cx="311274" cy="396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5048063" y="753849"/>
        <a:ext cx="217892" cy="237715"/>
      </dsp:txXfrm>
    </dsp:sp>
    <dsp:sp modelId="{E5997DB4-EE1E-496B-9CEC-64C29BFEE655}">
      <dsp:nvSpPr>
        <dsp:cNvPr id="0" name=""/>
        <dsp:cNvSpPr/>
      </dsp:nvSpPr>
      <dsp:spPr>
        <a:xfrm>
          <a:off x="5449711" y="605923"/>
          <a:ext cx="1173900" cy="1173900"/>
        </a:xfrm>
        <a:prstGeom prst="ellipse">
          <a:avLst/>
        </a:prstGeom>
        <a:solidFill>
          <a:srgbClr val="FFC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Treating the Patient</a:t>
          </a:r>
        </a:p>
      </dsp:txBody>
      <dsp:txXfrm>
        <a:off x="5621625" y="777837"/>
        <a:ext cx="830072" cy="830072"/>
      </dsp:txXfrm>
    </dsp:sp>
    <dsp:sp modelId="{EAE7F18A-B553-4D48-9A25-B4E3F51744C1}">
      <dsp:nvSpPr>
        <dsp:cNvPr id="0" name=""/>
        <dsp:cNvSpPr/>
      </dsp:nvSpPr>
      <dsp:spPr>
        <a:xfrm rot="3600000">
          <a:off x="6317695" y="1735340"/>
          <a:ext cx="293059" cy="396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6339675" y="1776508"/>
        <a:ext cx="205141" cy="237715"/>
      </dsp:txXfrm>
    </dsp:sp>
    <dsp:sp modelId="{AFCA55E0-98B6-433D-A0EB-CB65DE1355C9}">
      <dsp:nvSpPr>
        <dsp:cNvPr id="0" name=""/>
        <dsp:cNvSpPr/>
      </dsp:nvSpPr>
      <dsp:spPr>
        <a:xfrm>
          <a:off x="6139651" y="2131176"/>
          <a:ext cx="1555229" cy="1173900"/>
        </a:xfrm>
        <a:prstGeom prst="ellipse">
          <a:avLst/>
        </a:prstGeom>
        <a:solidFill>
          <a:schemeClr val="accent4">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solidFill>
                <a:schemeClr val="tx1"/>
              </a:solidFill>
            </a:rPr>
            <a:t>Communicating</a:t>
          </a:r>
        </a:p>
      </dsp:txBody>
      <dsp:txXfrm>
        <a:off x="6367409" y="2303090"/>
        <a:ext cx="1099713" cy="830072"/>
      </dsp:txXfrm>
    </dsp:sp>
    <dsp:sp modelId="{98649BF4-154C-4932-80AE-42CF5062C240}">
      <dsp:nvSpPr>
        <dsp:cNvPr id="0" name=""/>
        <dsp:cNvSpPr/>
      </dsp:nvSpPr>
      <dsp:spPr>
        <a:xfrm rot="6000000">
          <a:off x="6610918" y="3380532"/>
          <a:ext cx="309236" cy="396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6665358" y="3414089"/>
        <a:ext cx="216465" cy="237715"/>
      </dsp:txXfrm>
    </dsp:sp>
    <dsp:sp modelId="{1083A003-F3FA-4C67-923C-0012C78D6A87}">
      <dsp:nvSpPr>
        <dsp:cNvPr id="0" name=""/>
        <dsp:cNvSpPr/>
      </dsp:nvSpPr>
      <dsp:spPr>
        <a:xfrm>
          <a:off x="6024485" y="3865630"/>
          <a:ext cx="1173900" cy="1173900"/>
        </a:xfrm>
        <a:prstGeom prst="ellipse">
          <a:avLst/>
        </a:prstGeom>
        <a:solidFill>
          <a:srgbClr val="FFFF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Information Gathering</a:t>
          </a:r>
        </a:p>
      </dsp:txBody>
      <dsp:txXfrm>
        <a:off x="6196399" y="4037544"/>
        <a:ext cx="830072" cy="830072"/>
      </dsp:txXfrm>
    </dsp:sp>
    <dsp:sp modelId="{4BA5629E-B1B8-4647-87D2-53DFF4D5ACB1}">
      <dsp:nvSpPr>
        <dsp:cNvPr id="0" name=""/>
        <dsp:cNvSpPr/>
      </dsp:nvSpPr>
      <dsp:spPr>
        <a:xfrm rot="8400000">
          <a:off x="5787964" y="4814863"/>
          <a:ext cx="311274" cy="396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5870422" y="4864089"/>
        <a:ext cx="217892" cy="237715"/>
      </dsp:txXfrm>
    </dsp:sp>
    <dsp:sp modelId="{157E0B70-E7EB-4496-ACDF-791CFF4CF1C3}">
      <dsp:nvSpPr>
        <dsp:cNvPr id="0" name=""/>
        <dsp:cNvSpPr/>
      </dsp:nvSpPr>
      <dsp:spPr>
        <a:xfrm>
          <a:off x="4675320" y="4997714"/>
          <a:ext cx="1173900" cy="1173900"/>
        </a:xfrm>
        <a:prstGeom prst="ellipse">
          <a:avLst/>
        </a:prstGeom>
        <a:solidFill>
          <a:srgbClr val="92D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Planning and Organisation</a:t>
          </a:r>
        </a:p>
      </dsp:txBody>
      <dsp:txXfrm>
        <a:off x="4847234" y="5169628"/>
        <a:ext cx="830072" cy="830072"/>
      </dsp:txXfrm>
    </dsp:sp>
    <dsp:sp modelId="{A928AD58-5293-42D4-B65D-17E22A60D493}">
      <dsp:nvSpPr>
        <dsp:cNvPr id="0" name=""/>
        <dsp:cNvSpPr/>
      </dsp:nvSpPr>
      <dsp:spPr>
        <a:xfrm rot="10800000">
          <a:off x="4234837" y="5386568"/>
          <a:ext cx="311274" cy="396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4328219" y="5465806"/>
        <a:ext cx="217892" cy="237715"/>
      </dsp:txXfrm>
    </dsp:sp>
    <dsp:sp modelId="{A1546B33-283E-4151-B6D4-792B9C1D2A9A}">
      <dsp:nvSpPr>
        <dsp:cNvPr id="0" name=""/>
        <dsp:cNvSpPr/>
      </dsp:nvSpPr>
      <dsp:spPr>
        <a:xfrm>
          <a:off x="2914109" y="4997714"/>
          <a:ext cx="1173900" cy="117390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Learning through experience</a:t>
          </a:r>
        </a:p>
      </dsp:txBody>
      <dsp:txXfrm>
        <a:off x="3086023" y="5169628"/>
        <a:ext cx="830072" cy="830072"/>
      </dsp:txXfrm>
    </dsp:sp>
    <dsp:sp modelId="{A8C6DDEF-0BD7-4447-A403-B6D47371FD02}">
      <dsp:nvSpPr>
        <dsp:cNvPr id="0" name=""/>
        <dsp:cNvSpPr/>
      </dsp:nvSpPr>
      <dsp:spPr>
        <a:xfrm rot="13200000">
          <a:off x="2677588" y="4826189"/>
          <a:ext cx="311274" cy="396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760046" y="4935439"/>
        <a:ext cx="217892" cy="237715"/>
      </dsp:txXfrm>
    </dsp:sp>
    <dsp:sp modelId="{089F6708-746A-4292-A653-9959B0FCFE9B}">
      <dsp:nvSpPr>
        <dsp:cNvPr id="0" name=""/>
        <dsp:cNvSpPr/>
      </dsp:nvSpPr>
      <dsp:spPr>
        <a:xfrm>
          <a:off x="1564944" y="3865630"/>
          <a:ext cx="1173900" cy="1173900"/>
        </a:xfrm>
        <a:prstGeom prst="ellipse">
          <a:avLst/>
        </a:prstGeom>
        <a:solidFill>
          <a:schemeClr val="accent6">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Flexibility and resilience in response </a:t>
          </a:r>
          <a:endParaRPr lang="en-GB" sz="1100" kern="1200" dirty="0">
            <a:solidFill>
              <a:schemeClr val="tx1"/>
            </a:solidFill>
          </a:endParaRPr>
        </a:p>
      </dsp:txBody>
      <dsp:txXfrm>
        <a:off x="1736858" y="4037544"/>
        <a:ext cx="830072" cy="830072"/>
      </dsp:txXfrm>
    </dsp:sp>
    <dsp:sp modelId="{A854EFA3-2F56-4F37-859A-87D4CEC25405}">
      <dsp:nvSpPr>
        <dsp:cNvPr id="0" name=""/>
        <dsp:cNvSpPr/>
      </dsp:nvSpPr>
      <dsp:spPr>
        <a:xfrm rot="15600000">
          <a:off x="1844871" y="3395933"/>
          <a:ext cx="311274" cy="396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1899670" y="3521153"/>
        <a:ext cx="217892" cy="237715"/>
      </dsp:txXfrm>
    </dsp:sp>
    <dsp:sp modelId="{8E5783FE-B584-4A7E-9C89-C7EF076FB1F8}">
      <dsp:nvSpPr>
        <dsp:cNvPr id="0" name=""/>
        <dsp:cNvSpPr/>
      </dsp:nvSpPr>
      <dsp:spPr>
        <a:xfrm>
          <a:off x="1259113" y="2131176"/>
          <a:ext cx="1173900" cy="1173900"/>
        </a:xfrm>
        <a:prstGeom prst="ellipse">
          <a:avLst/>
        </a:prstGeom>
        <a:solidFill>
          <a:srgbClr val="00B0F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Decision making and problem solving</a:t>
          </a:r>
          <a:endParaRPr lang="en-GB" sz="1100" kern="1200" dirty="0">
            <a:solidFill>
              <a:schemeClr val="tx1"/>
            </a:solidFill>
          </a:endParaRPr>
        </a:p>
      </dsp:txBody>
      <dsp:txXfrm>
        <a:off x="1431027" y="2303090"/>
        <a:ext cx="830072" cy="830072"/>
      </dsp:txXfrm>
    </dsp:sp>
    <dsp:sp modelId="{4C323C5E-23FB-46BE-A855-77AD2CD0F19A}">
      <dsp:nvSpPr>
        <dsp:cNvPr id="0" name=""/>
        <dsp:cNvSpPr/>
      </dsp:nvSpPr>
      <dsp:spPr>
        <a:xfrm rot="18000000">
          <a:off x="2126324" y="1765034"/>
          <a:ext cx="311274" cy="396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2149670" y="1884708"/>
        <a:ext cx="217892" cy="237715"/>
      </dsp:txXfrm>
    </dsp:sp>
    <dsp:sp modelId="{50066BD9-A106-4377-87ED-F80476781ECE}">
      <dsp:nvSpPr>
        <dsp:cNvPr id="0" name=""/>
        <dsp:cNvSpPr/>
      </dsp:nvSpPr>
      <dsp:spPr>
        <a:xfrm>
          <a:off x="2139718" y="605923"/>
          <a:ext cx="1173900" cy="1173900"/>
        </a:xfrm>
        <a:prstGeom prst="ellipse">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Skills in Practice </a:t>
          </a:r>
        </a:p>
      </dsp:txBody>
      <dsp:txXfrm>
        <a:off x="2311632" y="777837"/>
        <a:ext cx="830072" cy="830072"/>
      </dsp:txXfrm>
    </dsp:sp>
    <dsp:sp modelId="{FEC8A3D2-EB65-4775-ACAF-45A54C3188E3}">
      <dsp:nvSpPr>
        <dsp:cNvPr id="0" name=""/>
        <dsp:cNvSpPr/>
      </dsp:nvSpPr>
      <dsp:spPr>
        <a:xfrm rot="20400000">
          <a:off x="3390251" y="696606"/>
          <a:ext cx="311274" cy="396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3393067" y="791813"/>
        <a:ext cx="217892" cy="23771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93CD36-562E-4EEA-8B96-DB5FE3AB0DC1}" type="datetimeFigureOut">
              <a:rPr lang="en-US" smtClean="0"/>
              <a:t>5/26/2020</a:t>
            </a:fld>
            <a:endParaRPr lang="en-US" dirty="0"/>
          </a:p>
        </p:txBody>
      </p:sp>
      <p:sp>
        <p:nvSpPr>
          <p:cNvPr id="4" name="Footer Placeholder 3">
            <a:extLst>
              <a:ext uri="{FF2B5EF4-FFF2-40B4-BE49-F238E27FC236}">
                <a16:creationId xmlns:a16="http://schemas.microsoft.com/office/drawing/2014/main" xmlns=""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C5148-8ED6-434E-BA59-EF48324382B2}" type="slidenum">
              <a:rPr lang="en-US" smtClean="0"/>
              <a:t>‹#›</a:t>
            </a:fld>
            <a:endParaRPr lang="en-US" dirty="0"/>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FA4AB-31E7-4D1C-A552-BCF9442B3075}" type="datetimeFigureOut">
              <a:rPr lang="en-US" smtClean="0"/>
              <a:t>5/26/2020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33291-C0D9-4415-AEC4-F67D377A5ADC}" type="slidenum">
              <a:rPr lang="en-US" smtClean="0"/>
              <a:t>‹#›</a:t>
            </a:fld>
            <a:endParaRPr lang="en-US" dirty="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661507-A533-4F2E-B984-305D4E4F5CE4}" type="datetime1">
              <a:rPr lang="en-US" smtClean="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34DDD7-3FE8-4583-81CB-632D5267A8B4}" type="datetime1">
              <a:rPr lang="en-US" smtClean="0"/>
              <a:t>5/26/2020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A22273-1190-47FC-BA5A-981185797AF1}" type="datetime1">
              <a:rPr lang="en-US" smtClean="0"/>
              <a:t>5/26/2020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1FBB71-6DE2-4937-8AEC-8B1AE0DB59CF}" type="datetime1">
              <a:rPr lang="en-US" smtClean="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83ADD7-A3CC-46CA-B4EE-B20DC19C65C4}" type="datetime1">
              <a:rPr lang="en-US" smtClean="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C6B7653-8290-49FD-9716-A2C1CB6DA8FD}" type="datetime1">
              <a:rPr lang="en-US" smtClean="0"/>
              <a:t>5/26/2020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65FF2AA5-9729-4046-B4EA-C2E953FA8206}" type="datetime1">
              <a:rPr lang="en-US" smtClean="0"/>
              <a:t>5/26/2020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207096B-8B9A-4F98-8A4A-7B031A299951}" type="datetime1">
              <a:rPr lang="en-US" smtClean="0"/>
              <a:t>5/26/2020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858B70-756A-47BE-81CE-FA952E7560EC}" type="datetime1">
              <a:rPr lang="en-US" smtClean="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10D19E4-4707-4D4C-84BE-F88B0E767A80}" type="datetime1">
              <a:rPr lang="en-US" smtClean="0"/>
              <a:t>5/26/2020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2B5A93A0-19E1-47AC-8700-509B6BECB2CF}" type="datetime1">
              <a:rPr lang="en-US" smtClean="0"/>
              <a:t>5/26/2020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13CA45DD-0F6B-4F7F-AE06-73BBDCC76E66}" type="datetime1">
              <a:rPr lang="en-US" smtClean="0"/>
              <a:t>5/26/2020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mailto:Ghowlett@glos.ac.uk" TargetMode="External"/><Relationship Id="rId7" Type="http://schemas.openxmlformats.org/officeDocument/2006/relationships/image" Target="../media/image6.png"/><Relationship Id="rId2" Type="http://schemas.openxmlformats.org/officeDocument/2006/relationships/hyperlink" Target="mailto:Escarle@glos.ac.uk"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Kbromwich@glos.ac.uk"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glos.ac.uk/courses/descriptors/pages/ps5002-evidence-based-practice-2.aspx?courseCode=PAS" TargetMode="External"/><Relationship Id="rId13" Type="http://schemas.openxmlformats.org/officeDocument/2006/relationships/hyperlink" Target="https://www.glos.ac.uk/courses/descriptors/pages/ps6001-leading-and-managing-service.aspx?courseCode=PAS" TargetMode="External"/><Relationship Id="rId18" Type="http://schemas.openxmlformats.org/officeDocument/2006/relationships/hyperlink" Target="https://www.glos.ac.uk/courses/descriptors/pages/ps6006-management-of-minor-illness.aspx?courseCode=PAS" TargetMode="External"/><Relationship Id="rId3" Type="http://schemas.openxmlformats.org/officeDocument/2006/relationships/hyperlink" Target="https://www.glos.ac.uk/courses/descriptors/pages/ps4002-evidence-based-practice-1.aspx?courseCode=PAS" TargetMode="External"/><Relationship Id="rId7" Type="http://schemas.openxmlformats.org/officeDocument/2006/relationships/hyperlink" Target="https://www.glos.ac.uk/courses/descriptors/pages/ps5001-pathophysiology-for-paramedic-practice.aspx?courseCode=PAS" TargetMode="External"/><Relationship Id="rId12" Type="http://schemas.openxmlformats.org/officeDocument/2006/relationships/hyperlink" Target="https://www.glos.ac.uk/courses/descriptors/pages/ps5006-skills-and-simulation-2.aspx?courseCode=PAS" TargetMode="External"/><Relationship Id="rId17" Type="http://schemas.openxmlformats.org/officeDocument/2006/relationships/hyperlink" Target="https://www.glos.ac.uk/courses/descriptors/pages/ps6005-management-of-trauma.aspx?courseCode=PAS" TargetMode="External"/><Relationship Id="rId2" Type="http://schemas.openxmlformats.org/officeDocument/2006/relationships/hyperlink" Target="https://www.glos.ac.uk/courses/descriptors/pages/ps4001-foundations-of-paramedic-practice.aspx?courseCode=PAS" TargetMode="External"/><Relationship Id="rId16" Type="http://schemas.openxmlformats.org/officeDocument/2006/relationships/hyperlink" Target="https://www.glos.ac.uk/courses/descriptors/pages/ps6004-driving-change-in-practice.aspx?courseCode=PAS" TargetMode="External"/><Relationship Id="rId1" Type="http://schemas.openxmlformats.org/officeDocument/2006/relationships/slideLayout" Target="../slideLayouts/slideLayout2.xml"/><Relationship Id="rId6" Type="http://schemas.openxmlformats.org/officeDocument/2006/relationships/hyperlink" Target="https://www.glos.ac.uk/courses/descriptors/pages/ps4006-skills-and-simulation-1.aspx?courseCode=PAS" TargetMode="External"/><Relationship Id="rId11" Type="http://schemas.openxmlformats.org/officeDocument/2006/relationships/hyperlink" Target="https://www.glos.ac.uk/courses/descriptors/pages/ps5005-emergency-mental-health.aspx?courseCode=PAS" TargetMode="External"/><Relationship Id="rId5" Type="http://schemas.openxmlformats.org/officeDocument/2006/relationships/hyperlink" Target="https://www.glos.ac.uk/courses/descriptors/pages/ps4004-foundations-of-anatomy-and-physiology-to-support-clinical-practice.aspx?courseCode=PAS" TargetMode="External"/><Relationship Id="rId15" Type="http://schemas.openxmlformats.org/officeDocument/2006/relationships/hyperlink" Target="https://www.glos.ac.uk/courses/descriptors/pages/ps6003-practice-education-3.aspx?courseCode=PAS" TargetMode="External"/><Relationship Id="rId10" Type="http://schemas.openxmlformats.org/officeDocument/2006/relationships/hyperlink" Target="https://www.glos.ac.uk/courses/descriptors/pages/ps5004-applied-pharmacology.aspx?courseCode=PAS" TargetMode="External"/><Relationship Id="rId4" Type="http://schemas.openxmlformats.org/officeDocument/2006/relationships/hyperlink" Target="https://www.glos.ac.uk/courses/descriptors/pages/ps4003-practice-education-1.aspx?courseCode=PAS" TargetMode="External"/><Relationship Id="rId9" Type="http://schemas.openxmlformats.org/officeDocument/2006/relationships/hyperlink" Target="https://www.glos.ac.uk/courses/descriptors/pages/ps5003-practice-education-2.aspx?courseCode=PAS" TargetMode="External"/><Relationship Id="rId14" Type="http://schemas.openxmlformats.org/officeDocument/2006/relationships/hyperlink" Target="https://www.glos.ac.uk/courses/descriptors/pages/ps6002-facilitating-learning-in-the-workplace.aspx?courseCode=PA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9FDD9264-A478-4B82-A891-2BEA8BF9F6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E02A32A9-E857-46CE-8AA3-D318B7D6463D}"/>
              </a:ext>
              <a:ext uri="{C183D7F6-B498-43B3-948B-1728B52AA6E4}">
                <adec:decorative xmlns:adec="http://schemas.microsoft.com/office/drawing/2017/decorative" xmlns="" val="1"/>
              </a:ext>
            </a:extLst>
          </p:cNvPr>
          <p:cNvPicPr>
            <a:picLocks noChangeAspect="1"/>
          </p:cNvPicPr>
          <p:nvPr/>
        </p:nvPicPr>
        <p:blipFill rotWithShape="1">
          <a:blip r:embed="rId2"/>
          <a:srcRect t="2926" r="9092" b="20447"/>
          <a:stretch/>
        </p:blipFill>
        <p:spPr>
          <a:xfrm>
            <a:off x="20" y="-1"/>
            <a:ext cx="12188932" cy="6858000"/>
          </a:xfrm>
          <a:prstGeom prst="rect">
            <a:avLst/>
          </a:prstGeom>
        </p:spPr>
      </p:pic>
      <p:sp>
        <p:nvSpPr>
          <p:cNvPr id="21" name="Rectangle 20">
            <a:extLst>
              <a:ext uri="{FF2B5EF4-FFF2-40B4-BE49-F238E27FC236}">
                <a16:creationId xmlns:a16="http://schemas.microsoft.com/office/drawing/2014/main" xmlns="" id="{C4D755E9-CEF5-43A7-A514-4664F25F3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50BAEEE6-69AA-4811-8D2B-F84F74D46B57}"/>
              </a:ext>
            </a:extLst>
          </p:cNvPr>
          <p:cNvSpPr>
            <a:spLocks noGrp="1"/>
          </p:cNvSpPr>
          <p:nvPr>
            <p:ph type="ctrTitle"/>
          </p:nvPr>
        </p:nvSpPr>
        <p:spPr>
          <a:xfrm>
            <a:off x="643467" y="1298448"/>
            <a:ext cx="3685070" cy="3255264"/>
          </a:xfrm>
        </p:spPr>
        <p:txBody>
          <a:bodyPr>
            <a:normAutofit fontScale="90000"/>
          </a:bodyPr>
          <a:lstStyle/>
          <a:p>
            <a:r>
              <a:rPr lang="en-US" sz="4400" dirty="0"/>
              <a:t>University of Gloucestershire Paramedic Science Practice </a:t>
            </a:r>
            <a:r>
              <a:rPr lang="en-US" sz="4400"/>
              <a:t>Placement Guidance </a:t>
            </a:r>
            <a:endParaRPr lang="en-US" sz="4400" dirty="0"/>
          </a:p>
        </p:txBody>
      </p:sp>
      <p:sp>
        <p:nvSpPr>
          <p:cNvPr id="3" name="Subtitle 2">
            <a:extLst>
              <a:ext uri="{FF2B5EF4-FFF2-40B4-BE49-F238E27FC236}">
                <a16:creationId xmlns:a16="http://schemas.microsoft.com/office/drawing/2014/main" xmlns="" id="{7721F547-2086-4D47-BB8F-44FA940064BE}"/>
              </a:ext>
            </a:extLst>
          </p:cNvPr>
          <p:cNvSpPr>
            <a:spLocks noGrp="1"/>
          </p:cNvSpPr>
          <p:nvPr>
            <p:ph type="subTitle" idx="1"/>
          </p:nvPr>
        </p:nvSpPr>
        <p:spPr>
          <a:xfrm>
            <a:off x="643467" y="4670246"/>
            <a:ext cx="3685069" cy="914400"/>
          </a:xfrm>
        </p:spPr>
        <p:txBody>
          <a:bodyPr>
            <a:normAutofit fontScale="85000" lnSpcReduction="20000"/>
          </a:bodyPr>
          <a:lstStyle/>
          <a:p>
            <a:r>
              <a:rPr lang="en-US" dirty="0"/>
              <a:t>Keith Bromwich</a:t>
            </a:r>
          </a:p>
          <a:p>
            <a:r>
              <a:rPr lang="en-US" dirty="0"/>
              <a:t>Senior Lecturer Paramedic Science Practice Educator Link  </a:t>
            </a:r>
          </a:p>
        </p:txBody>
      </p:sp>
      <p:sp>
        <p:nvSpPr>
          <p:cNvPr id="23" name="Rectangle 22">
            <a:extLst>
              <a:ext uri="{FF2B5EF4-FFF2-40B4-BE49-F238E27FC236}">
                <a16:creationId xmlns:a16="http://schemas.microsoft.com/office/drawing/2014/main" xmlns="" id="{2BF879CD-ED15-450F-B829-699C694D2E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xmlns="" id="{48B4F35D-DC26-4825-A0D9-5B641D1DCAA1}"/>
              </a:ext>
            </a:extLst>
          </p:cNvPr>
          <p:cNvPicPr>
            <a:picLocks noChangeAspect="1"/>
          </p:cNvPicPr>
          <p:nvPr/>
        </p:nvPicPr>
        <p:blipFill>
          <a:blip r:embed="rId3"/>
          <a:stretch>
            <a:fillRect/>
          </a:stretch>
        </p:blipFill>
        <p:spPr>
          <a:xfrm>
            <a:off x="5609055" y="2674099"/>
            <a:ext cx="5613070" cy="3415805"/>
          </a:xfrm>
          <a:prstGeom prst="rect">
            <a:avLst/>
          </a:prstGeom>
        </p:spPr>
      </p:pic>
      <p:pic>
        <p:nvPicPr>
          <p:cNvPr id="7" name="Picture 6">
            <a:extLst>
              <a:ext uri="{FF2B5EF4-FFF2-40B4-BE49-F238E27FC236}">
                <a16:creationId xmlns:a16="http://schemas.microsoft.com/office/drawing/2014/main" xmlns="" id="{1B4A455E-B32D-45E2-BD47-9AF84C6A5846}"/>
              </a:ext>
            </a:extLst>
          </p:cNvPr>
          <p:cNvPicPr>
            <a:picLocks noChangeAspect="1"/>
          </p:cNvPicPr>
          <p:nvPr/>
        </p:nvPicPr>
        <p:blipFill>
          <a:blip r:embed="rId4"/>
          <a:stretch>
            <a:fillRect/>
          </a:stretch>
        </p:blipFill>
        <p:spPr>
          <a:xfrm>
            <a:off x="5725581" y="439387"/>
            <a:ext cx="5380017" cy="1959430"/>
          </a:xfrm>
          <a:prstGeom prst="rect">
            <a:avLst/>
          </a:prstGeom>
        </p:spPr>
      </p:pic>
    </p:spTree>
    <p:extLst>
      <p:ext uri="{BB962C8B-B14F-4D97-AF65-F5344CB8AC3E}">
        <p14:creationId xmlns:p14="http://schemas.microsoft.com/office/powerpoint/2010/main" val="355031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BD336F-F78B-4EB0-A4B8-463275DF79D9}"/>
              </a:ext>
            </a:extLst>
          </p:cNvPr>
          <p:cNvSpPr>
            <a:spLocks noGrp="1"/>
          </p:cNvSpPr>
          <p:nvPr>
            <p:ph type="title"/>
          </p:nvPr>
        </p:nvSpPr>
        <p:spPr>
          <a:xfrm>
            <a:off x="252919" y="725863"/>
            <a:ext cx="2947482" cy="5181683"/>
          </a:xfrm>
        </p:spPr>
        <p:txBody>
          <a:bodyPr>
            <a:normAutofit fontScale="90000"/>
          </a:bodyPr>
          <a:lstStyle/>
          <a:p>
            <a:r>
              <a:rPr lang="en-GB" sz="3200" dirty="0"/>
              <a:t>Recording the evidence </a:t>
            </a:r>
            <a:r>
              <a:rPr lang="en-GB" sz="1300" dirty="0"/>
              <a:t/>
            </a:r>
            <a:br>
              <a:rPr lang="en-GB" sz="1300" dirty="0"/>
            </a:br>
            <a:r>
              <a:rPr lang="en-GB" sz="1300" dirty="0"/>
              <a:t/>
            </a:r>
            <a:br>
              <a:rPr lang="en-GB" sz="1300" dirty="0"/>
            </a:br>
            <a:r>
              <a:rPr lang="en-US" sz="1800" dirty="0"/>
              <a:t>Evidence of attainment of the capabilities needs to be documented by </a:t>
            </a:r>
            <a:r>
              <a:rPr lang="en-US" sz="1800" dirty="0" err="1"/>
              <a:t>utilising</a:t>
            </a:r>
            <a:r>
              <a:rPr lang="en-US" sz="1800" dirty="0"/>
              <a:t> the  reflective model template.</a:t>
            </a:r>
            <a:br>
              <a:rPr lang="en-US" sz="1800" dirty="0"/>
            </a:br>
            <a:r>
              <a:rPr lang="en-US" sz="1800" dirty="0"/>
              <a:t>The student reflects upon a skill or patient and decides which capabilities the reflection relates to</a:t>
            </a:r>
            <a:br>
              <a:rPr lang="en-US" sz="1800" dirty="0"/>
            </a:br>
            <a:r>
              <a:rPr lang="en-US" sz="1800" dirty="0"/>
              <a:t/>
            </a:r>
            <a:br>
              <a:rPr lang="en-US" sz="1800" dirty="0"/>
            </a:br>
            <a:r>
              <a:rPr lang="en-US" sz="1800" dirty="0"/>
              <a:t>As Practice educator you review the reflection add comments (and capabilities if you wish). You can also set future learning using this as a result of the reflection </a:t>
            </a:r>
            <a:r>
              <a:rPr lang="en-US" dirty="0"/>
              <a:t/>
            </a:r>
            <a:br>
              <a:rPr lang="en-US" dirty="0"/>
            </a:br>
            <a:endParaRPr lang="en-GB" dirty="0"/>
          </a:p>
        </p:txBody>
      </p:sp>
      <p:sp>
        <p:nvSpPr>
          <p:cNvPr id="4" name="Content Placeholder 3">
            <a:extLst>
              <a:ext uri="{FF2B5EF4-FFF2-40B4-BE49-F238E27FC236}">
                <a16:creationId xmlns:a16="http://schemas.microsoft.com/office/drawing/2014/main" xmlns="" id="{836C5B76-716B-49FA-9654-1894160C20AE}"/>
              </a:ext>
            </a:extLst>
          </p:cNvPr>
          <p:cNvSpPr>
            <a:spLocks noGrp="1"/>
          </p:cNvSpPr>
          <p:nvPr>
            <p:ph sz="half" idx="2"/>
          </p:nvPr>
        </p:nvSpPr>
        <p:spPr>
          <a:xfrm>
            <a:off x="3617857" y="273377"/>
            <a:ext cx="2002072" cy="5634170"/>
          </a:xfrm>
        </p:spPr>
        <p:txBody>
          <a:bodyPr>
            <a:normAutofit fontScale="55000" lnSpcReduction="20000"/>
          </a:bodyPr>
          <a:lstStyle/>
          <a:p>
            <a:r>
              <a:rPr lang="en-GB" sz="3300" b="1" u="sng" dirty="0"/>
              <a:t>Rolfe et al (2001) </a:t>
            </a:r>
          </a:p>
          <a:p>
            <a:r>
              <a:rPr lang="en-GB" sz="3300" b="1" dirty="0"/>
              <a:t>What?</a:t>
            </a:r>
          </a:p>
          <a:p>
            <a:r>
              <a:rPr lang="en-US" sz="3300" dirty="0"/>
              <a:t>should describe briefly the issue at hand or problem encountered.</a:t>
            </a:r>
            <a:endParaRPr lang="en-GB" sz="3300" dirty="0"/>
          </a:p>
          <a:p>
            <a:r>
              <a:rPr lang="en-GB" sz="3300" b="1" dirty="0"/>
              <a:t>So What?</a:t>
            </a:r>
          </a:p>
          <a:p>
            <a:r>
              <a:rPr lang="en-US" sz="3300" dirty="0"/>
              <a:t>provides a space for students to go deeper into the meaning of the event and dis-cuss opportunities for change</a:t>
            </a:r>
            <a:endParaRPr lang="en-GB" sz="3300" dirty="0"/>
          </a:p>
          <a:p>
            <a:r>
              <a:rPr lang="en-GB" sz="3300" b="1" dirty="0"/>
              <a:t>What Now ?</a:t>
            </a:r>
          </a:p>
          <a:p>
            <a:r>
              <a:rPr lang="en-US" sz="3300" dirty="0"/>
              <a:t>describes the consequences or change in practice that results for this new understanding.</a:t>
            </a:r>
            <a:endParaRPr lang="en-GB" sz="3300" dirty="0"/>
          </a:p>
          <a:p>
            <a:endParaRPr lang="en-GB" dirty="0"/>
          </a:p>
          <a:p>
            <a:endParaRPr lang="en-GB" dirty="0"/>
          </a:p>
        </p:txBody>
      </p:sp>
      <p:sp>
        <p:nvSpPr>
          <p:cNvPr id="6" name="Content Placeholder 5">
            <a:extLst>
              <a:ext uri="{FF2B5EF4-FFF2-40B4-BE49-F238E27FC236}">
                <a16:creationId xmlns:a16="http://schemas.microsoft.com/office/drawing/2014/main" xmlns="" id="{F96630D7-154B-4270-AF15-C98BBCD9535E}"/>
              </a:ext>
            </a:extLst>
          </p:cNvPr>
          <p:cNvSpPr>
            <a:spLocks noGrp="1"/>
          </p:cNvSpPr>
          <p:nvPr>
            <p:ph sz="quarter" idx="4"/>
          </p:nvPr>
        </p:nvSpPr>
        <p:spPr>
          <a:xfrm>
            <a:off x="6852063" y="423936"/>
            <a:ext cx="4441120" cy="2020427"/>
          </a:xfrm>
        </p:spPr>
        <p:txBody>
          <a:bodyPr>
            <a:normAutofit fontScale="55000" lnSpcReduction="20000"/>
          </a:bodyPr>
          <a:lstStyle/>
          <a:p>
            <a:r>
              <a:rPr lang="en-US" sz="2900" dirty="0"/>
              <a:t>Practice educators will need to work with students so that they are realistic about their strengths and limitations. </a:t>
            </a:r>
          </a:p>
          <a:p>
            <a:r>
              <a:rPr lang="en-US" sz="2900" dirty="0"/>
              <a:t>When student reflection and practice educator feedback is combined the resultant document is submitted as evidence of learning</a:t>
            </a:r>
            <a:r>
              <a:rPr lang="en-US" dirty="0"/>
              <a:t>.</a:t>
            </a:r>
          </a:p>
          <a:p>
            <a:r>
              <a:rPr lang="en-US" dirty="0"/>
              <a:t> </a:t>
            </a:r>
            <a:endParaRPr lang="en-GB" dirty="0"/>
          </a:p>
        </p:txBody>
      </p:sp>
      <p:graphicFrame>
        <p:nvGraphicFramePr>
          <p:cNvPr id="7" name="Table 6">
            <a:extLst>
              <a:ext uri="{FF2B5EF4-FFF2-40B4-BE49-F238E27FC236}">
                <a16:creationId xmlns:a16="http://schemas.microsoft.com/office/drawing/2014/main" xmlns="" id="{B8754F12-0BAC-4EF7-95FF-017198A7C11D}"/>
              </a:ext>
            </a:extLst>
          </p:cNvPr>
          <p:cNvGraphicFramePr>
            <a:graphicFrameLocks noGrp="1"/>
          </p:cNvGraphicFramePr>
          <p:nvPr>
            <p:extLst>
              <p:ext uri="{D42A27DB-BD31-4B8C-83A1-F6EECF244321}">
                <p14:modId xmlns:p14="http://schemas.microsoft.com/office/powerpoint/2010/main" val="1405424757"/>
              </p:ext>
            </p:extLst>
          </p:nvPr>
        </p:nvGraphicFramePr>
        <p:xfrm>
          <a:off x="6697683" y="2137559"/>
          <a:ext cx="5241398" cy="4498101"/>
        </p:xfrm>
        <a:graphic>
          <a:graphicData uri="http://schemas.openxmlformats.org/drawingml/2006/table">
            <a:tbl>
              <a:tblPr firstRow="1" firstCol="1" bandRow="1"/>
              <a:tblGrid>
                <a:gridCol w="1434642">
                  <a:extLst>
                    <a:ext uri="{9D8B030D-6E8A-4147-A177-3AD203B41FA5}">
                      <a16:colId xmlns:a16="http://schemas.microsoft.com/office/drawing/2014/main" xmlns="" val="3938661647"/>
                    </a:ext>
                  </a:extLst>
                </a:gridCol>
                <a:gridCol w="3806756">
                  <a:extLst>
                    <a:ext uri="{9D8B030D-6E8A-4147-A177-3AD203B41FA5}">
                      <a16:colId xmlns:a16="http://schemas.microsoft.com/office/drawing/2014/main" xmlns="" val="3589091262"/>
                    </a:ext>
                  </a:extLst>
                </a:gridCol>
              </a:tblGrid>
              <a:tr h="1348037">
                <a:tc>
                  <a:txBody>
                    <a:bodyPr/>
                    <a:lstStyle/>
                    <a:p>
                      <a:pPr>
                        <a:lnSpc>
                          <a:spcPct val="107000"/>
                        </a:lnSpc>
                        <a:spcAft>
                          <a:spcPts val="800"/>
                        </a:spcAft>
                      </a:pPr>
                      <a:r>
                        <a:rPr lang="en-US" sz="1000" b="1">
                          <a:solidFill>
                            <a:srgbClr val="000000"/>
                          </a:solidFill>
                          <a:effectLst/>
                          <a:uFill>
                            <a:solidFill>
                              <a:srgbClr val="000000"/>
                            </a:solidFill>
                          </a:uFill>
                          <a:latin typeface="Calibri" panose="020F0502020204030204" pitchFamily="34" charset="0"/>
                          <a:ea typeface="Calibri" panose="020F0502020204030204" pitchFamily="34" charset="0"/>
                        </a:rPr>
                        <a:t>This Reflection Provides Evidence For The following Capabilities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1000" b="1">
                          <a:solidFill>
                            <a:srgbClr val="000000"/>
                          </a:solidFill>
                          <a:effectLst/>
                          <a:uFill>
                            <a:solidFill>
                              <a:srgbClr val="000000"/>
                            </a:solidFill>
                          </a:uFill>
                          <a:latin typeface="Calibri" panose="020F0502020204030204" pitchFamily="34" charset="0"/>
                          <a:ea typeface="Calibri" panose="020F0502020204030204" pitchFamily="34" charset="0"/>
                        </a:rPr>
                        <a:t>(Circle all that apply)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US" sz="800" dirty="0">
                          <a:solidFill>
                            <a:srgbClr val="00000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gn="ctr">
                        <a:lnSpc>
                          <a:spcPct val="107000"/>
                        </a:lnSpc>
                        <a:spcAft>
                          <a:spcPts val="0"/>
                        </a:spcAft>
                      </a:pPr>
                      <a:r>
                        <a:rPr lang="en-US" sz="800" dirty="0">
                          <a:solidFill>
                            <a:srgbClr val="00000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Managing People and Situations	</a:t>
                      </a:r>
                      <a:r>
                        <a:rPr lang="en-US" sz="800" dirty="0">
                          <a:solidFill>
                            <a:srgbClr val="000000"/>
                          </a:solidFill>
                          <a:effectLst/>
                          <a:uFill>
                            <a:solidFill>
                              <a:srgbClr val="000000"/>
                            </a:solidFill>
                          </a:uFill>
                          <a:latin typeface="Helvetica" panose="020B0604020202020204" pitchFamily="34" charset="0"/>
                          <a:ea typeface="Calibri" panose="020F0502020204030204" pitchFamily="34" charset="0"/>
                          <a:cs typeface="Calibri" panose="020F0502020204030204" pitchFamily="34" charset="0"/>
                        </a:rPr>
                        <a:t>Communicating	</a:t>
                      </a:r>
                      <a:r>
                        <a:rPr lang="en-US" sz="800" dirty="0">
                          <a:solidFill>
                            <a:srgbClr val="00000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Treating the Patient	Flexibility and resilience in response</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gn="ctr">
                        <a:lnSpc>
                          <a:spcPct val="107000"/>
                        </a:lnSpc>
                        <a:spcAft>
                          <a:spcPts val="0"/>
                        </a:spcAft>
                      </a:pPr>
                      <a:r>
                        <a:rPr lang="en-US" sz="800" dirty="0">
                          <a:solidFill>
                            <a:srgbClr val="00000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gn="ctr">
                        <a:lnSpc>
                          <a:spcPct val="107000"/>
                        </a:lnSpc>
                        <a:spcAft>
                          <a:spcPts val="0"/>
                        </a:spcAft>
                      </a:pPr>
                      <a:r>
                        <a:rPr lang="en-US" sz="800" dirty="0">
                          <a:solidFill>
                            <a:srgbClr val="000000"/>
                          </a:solidFill>
                          <a:effectLst/>
                          <a:uFill>
                            <a:solidFill>
                              <a:srgbClr val="000000"/>
                            </a:solidFill>
                          </a:uFill>
                          <a:latin typeface="Arial" panose="020B0604020202020204" pitchFamily="34" charset="0"/>
                          <a:ea typeface="Arial" panose="020B0604020202020204" pitchFamily="34" charset="0"/>
                        </a:rPr>
                        <a:t> </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800" dirty="0">
                          <a:solidFill>
                            <a:srgbClr val="00000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Planning and </a:t>
                      </a:r>
                      <a:r>
                        <a:rPr lang="en-US" sz="800" dirty="0" err="1">
                          <a:solidFill>
                            <a:srgbClr val="00000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Organisation</a:t>
                      </a:r>
                      <a:r>
                        <a:rPr lang="en-US" sz="800" dirty="0">
                          <a:solidFill>
                            <a:srgbClr val="00000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Decision making and problem solving	Learning through experience</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800" dirty="0">
                          <a:solidFill>
                            <a:srgbClr val="00000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800" dirty="0">
                          <a:solidFill>
                            <a:srgbClr val="00000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Information Gathering 	</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DEF"/>
                    </a:solidFill>
                  </a:tcPr>
                </a:tc>
                <a:extLst>
                  <a:ext uri="{0D108BD9-81ED-4DB2-BD59-A6C34878D82A}">
                    <a16:rowId xmlns:a16="http://schemas.microsoft.com/office/drawing/2014/main" xmlns="" val="870719830"/>
                  </a:ext>
                </a:extLst>
              </a:tr>
              <a:tr h="262504">
                <a:tc>
                  <a:txBody>
                    <a:bodyPr/>
                    <a:lstStyle/>
                    <a:p>
                      <a:pPr>
                        <a:lnSpc>
                          <a:spcPct val="107000"/>
                        </a:lnSpc>
                        <a:spcAft>
                          <a:spcPts val="0"/>
                        </a:spcAft>
                      </a:pPr>
                      <a:r>
                        <a:rPr lang="en-US" sz="1000" b="1">
                          <a:solidFill>
                            <a:srgbClr val="000000"/>
                          </a:solidFill>
                          <a:effectLst/>
                          <a:uFill>
                            <a:solidFill>
                              <a:srgbClr val="000000"/>
                            </a:solidFill>
                          </a:uFill>
                          <a:latin typeface="Calibri" panose="020F0502020204030204" pitchFamily="34" charset="0"/>
                          <a:ea typeface="Calibri" panose="020F0502020204030204" pitchFamily="34" charset="0"/>
                        </a:rPr>
                        <a:t>Student Name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en-US" sz="1000">
                          <a:effectLst/>
                          <a:latin typeface="Times New Roman" panose="02020603050405020304" pitchFamily="18" charset="0"/>
                          <a:ea typeface="Arial Unicode MS"/>
                        </a:rPr>
                        <a:t> </a:t>
                      </a:r>
                      <a:endParaRPr lang="en-GB" sz="1000">
                        <a:effectLst/>
                        <a:latin typeface="Times New Roman" panose="02020603050405020304" pitchFamily="18" charset="0"/>
                        <a:ea typeface="Arial Unicode MS"/>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DEF"/>
                    </a:solidFill>
                  </a:tcPr>
                </a:tc>
                <a:extLst>
                  <a:ext uri="{0D108BD9-81ED-4DB2-BD59-A6C34878D82A}">
                    <a16:rowId xmlns:a16="http://schemas.microsoft.com/office/drawing/2014/main" xmlns="" val="837344045"/>
                  </a:ext>
                </a:extLst>
              </a:tr>
              <a:tr h="612513">
                <a:tc>
                  <a:txBody>
                    <a:bodyPr/>
                    <a:lstStyle/>
                    <a:p>
                      <a:pPr>
                        <a:lnSpc>
                          <a:spcPct val="107000"/>
                        </a:lnSpc>
                        <a:spcAft>
                          <a:spcPts val="0"/>
                        </a:spcAft>
                      </a:pPr>
                      <a:r>
                        <a:rPr lang="en-US" sz="1000" b="1">
                          <a:solidFill>
                            <a:srgbClr val="000000"/>
                          </a:solidFill>
                          <a:effectLst/>
                          <a:uFill>
                            <a:solidFill>
                              <a:srgbClr val="000000"/>
                            </a:solidFill>
                          </a:uFill>
                          <a:latin typeface="Calibri" panose="020F0502020204030204" pitchFamily="34" charset="0"/>
                          <a:ea typeface="Calibri" panose="020F0502020204030204" pitchFamily="34" charset="0"/>
                        </a:rPr>
                        <a:t>What</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spcAft>
                          <a:spcPts val="0"/>
                        </a:spcAft>
                      </a:pPr>
                      <a:r>
                        <a:rPr lang="en-US" sz="1000" dirty="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1000" dirty="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1000" dirty="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dirty="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247410284"/>
                  </a:ext>
                </a:extLst>
              </a:tr>
              <a:tr h="787518">
                <a:tc>
                  <a:txBody>
                    <a:bodyPr/>
                    <a:lstStyle/>
                    <a:p>
                      <a:pPr>
                        <a:lnSpc>
                          <a:spcPct val="107000"/>
                        </a:lnSpc>
                        <a:spcAft>
                          <a:spcPts val="0"/>
                        </a:spcAft>
                      </a:pPr>
                      <a:r>
                        <a:rPr lang="en-US" sz="1000" b="1">
                          <a:solidFill>
                            <a:srgbClr val="000000"/>
                          </a:solidFill>
                          <a:effectLst/>
                          <a:uFill>
                            <a:solidFill>
                              <a:srgbClr val="000000"/>
                            </a:solidFill>
                          </a:uFill>
                          <a:latin typeface="Calibri" panose="020F0502020204030204" pitchFamily="34" charset="0"/>
                          <a:ea typeface="Calibri" panose="020F0502020204030204" pitchFamily="34" charset="0"/>
                        </a:rPr>
                        <a:t>So What</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spcAft>
                          <a:spcPts val="0"/>
                        </a:spcAft>
                      </a:pPr>
                      <a:r>
                        <a:rPr lang="en-US" sz="100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100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100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100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DEF"/>
                    </a:solidFill>
                  </a:tcPr>
                </a:tc>
                <a:extLst>
                  <a:ext uri="{0D108BD9-81ED-4DB2-BD59-A6C34878D82A}">
                    <a16:rowId xmlns:a16="http://schemas.microsoft.com/office/drawing/2014/main" xmlns="" val="3997535921"/>
                  </a:ext>
                </a:extLst>
              </a:tr>
              <a:tr h="612513">
                <a:tc>
                  <a:txBody>
                    <a:bodyPr/>
                    <a:lstStyle/>
                    <a:p>
                      <a:pPr>
                        <a:lnSpc>
                          <a:spcPct val="107000"/>
                        </a:lnSpc>
                        <a:spcAft>
                          <a:spcPts val="0"/>
                        </a:spcAft>
                      </a:pPr>
                      <a:r>
                        <a:rPr lang="en-US" sz="1000" b="1">
                          <a:solidFill>
                            <a:srgbClr val="000000"/>
                          </a:solidFill>
                          <a:effectLst/>
                          <a:uFill>
                            <a:solidFill>
                              <a:srgbClr val="000000"/>
                            </a:solidFill>
                          </a:uFill>
                          <a:latin typeface="Calibri" panose="020F0502020204030204" pitchFamily="34" charset="0"/>
                          <a:ea typeface="Calibri" panose="020F0502020204030204" pitchFamily="34" charset="0"/>
                        </a:rPr>
                        <a:t>What Now</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spcAft>
                          <a:spcPts val="0"/>
                        </a:spcAft>
                      </a:pPr>
                      <a:r>
                        <a:rPr lang="en-US" sz="100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100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100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DEF"/>
                    </a:solidFill>
                  </a:tcPr>
                </a:tc>
                <a:extLst>
                  <a:ext uri="{0D108BD9-81ED-4DB2-BD59-A6C34878D82A}">
                    <a16:rowId xmlns:a16="http://schemas.microsoft.com/office/drawing/2014/main" xmlns="" val="494767908"/>
                  </a:ext>
                </a:extLst>
              </a:tr>
              <a:tr h="437508">
                <a:tc>
                  <a:txBody>
                    <a:bodyPr/>
                    <a:lstStyle/>
                    <a:p>
                      <a:pPr>
                        <a:lnSpc>
                          <a:spcPct val="107000"/>
                        </a:lnSpc>
                        <a:spcAft>
                          <a:spcPts val="0"/>
                        </a:spcAft>
                      </a:pPr>
                      <a:r>
                        <a:rPr lang="en-US" sz="1000" b="1">
                          <a:solidFill>
                            <a:srgbClr val="000000"/>
                          </a:solidFill>
                          <a:effectLst/>
                          <a:uFill>
                            <a:solidFill>
                              <a:srgbClr val="000000"/>
                            </a:solidFill>
                          </a:uFill>
                          <a:latin typeface="Calibri" panose="020F0502020204030204" pitchFamily="34" charset="0"/>
                          <a:ea typeface="Calibri" panose="020F0502020204030204" pitchFamily="34" charset="0"/>
                        </a:rPr>
                        <a:t>Practice Educator comments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spcAft>
                          <a:spcPts val="0"/>
                        </a:spcAft>
                      </a:pPr>
                      <a:r>
                        <a:rPr lang="en-US" sz="100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en-US" sz="1000">
                          <a:solidFill>
                            <a:srgbClr val="000000"/>
                          </a:solidFill>
                          <a:effectLst/>
                          <a:uFill>
                            <a:solidFill>
                              <a:srgbClr val="000000"/>
                            </a:solidFill>
                          </a:uFill>
                          <a:latin typeface="Calibri" panose="020F0502020204030204" pitchFamily="34" charset="0"/>
                          <a:ea typeface="Calibri" panose="020F0502020204030204" pitchFamily="34" charset="0"/>
                        </a:rPr>
                        <a:t> </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DEF"/>
                    </a:solidFill>
                  </a:tcPr>
                </a:tc>
                <a:extLst>
                  <a:ext uri="{0D108BD9-81ED-4DB2-BD59-A6C34878D82A}">
                    <a16:rowId xmlns:a16="http://schemas.microsoft.com/office/drawing/2014/main" xmlns="" val="3707816992"/>
                  </a:ext>
                </a:extLst>
              </a:tr>
              <a:tr h="437508">
                <a:tc>
                  <a:txBody>
                    <a:bodyPr/>
                    <a:lstStyle/>
                    <a:p>
                      <a:pPr>
                        <a:lnSpc>
                          <a:spcPct val="107000"/>
                        </a:lnSpc>
                        <a:spcAft>
                          <a:spcPts val="0"/>
                        </a:spcAft>
                      </a:pPr>
                      <a:r>
                        <a:rPr lang="en-US" sz="1000" b="1">
                          <a:solidFill>
                            <a:srgbClr val="000000"/>
                          </a:solidFill>
                          <a:effectLst/>
                          <a:uFill>
                            <a:solidFill>
                              <a:srgbClr val="000000"/>
                            </a:solidFill>
                          </a:uFill>
                          <a:latin typeface="Calibri" panose="020F0502020204030204" pitchFamily="34" charset="0"/>
                          <a:ea typeface="Calibri" panose="020F0502020204030204" pitchFamily="34" charset="0"/>
                        </a:rPr>
                        <a:t>Practice Educator Signature</a:t>
                      </a:r>
                      <a:endParaRPr lang="en-GB" sz="10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en-US" sz="1000" dirty="0">
                          <a:effectLst/>
                          <a:latin typeface="Times New Roman" panose="02020603050405020304" pitchFamily="18" charset="0"/>
                          <a:ea typeface="Arial Unicode MS"/>
                        </a:rPr>
                        <a:t> </a:t>
                      </a:r>
                      <a:endParaRPr lang="en-GB" sz="1000" dirty="0">
                        <a:effectLst/>
                        <a:latin typeface="Times New Roman" panose="02020603050405020304" pitchFamily="18" charset="0"/>
                        <a:ea typeface="Arial Unicode MS"/>
                      </a:endParaRPr>
                    </a:p>
                  </a:txBody>
                  <a:tcPr marL="44385" marR="44385" marT="44385" marB="443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DEF"/>
                    </a:solidFill>
                  </a:tcPr>
                </a:tc>
                <a:extLst>
                  <a:ext uri="{0D108BD9-81ED-4DB2-BD59-A6C34878D82A}">
                    <a16:rowId xmlns:a16="http://schemas.microsoft.com/office/drawing/2014/main" xmlns="" val="4155877505"/>
                  </a:ext>
                </a:extLst>
              </a:tr>
            </a:tbl>
          </a:graphicData>
        </a:graphic>
      </p:graphicFrame>
      <p:sp>
        <p:nvSpPr>
          <p:cNvPr id="8" name="Rectangle 7">
            <a:extLst>
              <a:ext uri="{FF2B5EF4-FFF2-40B4-BE49-F238E27FC236}">
                <a16:creationId xmlns:a16="http://schemas.microsoft.com/office/drawing/2014/main" xmlns="" id="{C6511064-819C-4EBB-8C52-B5F821EBF7AA}"/>
              </a:ext>
            </a:extLst>
          </p:cNvPr>
          <p:cNvSpPr/>
          <p:nvPr/>
        </p:nvSpPr>
        <p:spPr>
          <a:xfrm>
            <a:off x="3975807" y="5907547"/>
            <a:ext cx="1644122" cy="577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Circle relevant capabilities </a:t>
            </a:r>
          </a:p>
        </p:txBody>
      </p:sp>
      <p:cxnSp>
        <p:nvCxnSpPr>
          <p:cNvPr id="11" name="Straight Arrow Connector 10">
            <a:extLst>
              <a:ext uri="{FF2B5EF4-FFF2-40B4-BE49-F238E27FC236}">
                <a16:creationId xmlns:a16="http://schemas.microsoft.com/office/drawing/2014/main" xmlns="" id="{B8850B8E-E5B4-4A60-A6B1-C9E88915DF57}"/>
              </a:ext>
            </a:extLst>
          </p:cNvPr>
          <p:cNvCxnSpPr>
            <a:cxnSpLocks/>
          </p:cNvCxnSpPr>
          <p:nvPr/>
        </p:nvCxnSpPr>
        <p:spPr>
          <a:xfrm flipV="1">
            <a:off x="5473873" y="3195687"/>
            <a:ext cx="4471405" cy="2711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023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965857-8697-49B0-879E-3CDDBE2F032A}"/>
              </a:ext>
            </a:extLst>
          </p:cNvPr>
          <p:cNvSpPr>
            <a:spLocks noGrp="1"/>
          </p:cNvSpPr>
          <p:nvPr>
            <p:ph type="title"/>
          </p:nvPr>
        </p:nvSpPr>
        <p:spPr/>
        <p:txBody>
          <a:bodyPr/>
          <a:lstStyle/>
          <a:p>
            <a:r>
              <a:rPr lang="en-GB" dirty="0"/>
              <a:t>Skills Profile  p34- 41</a:t>
            </a:r>
          </a:p>
        </p:txBody>
      </p:sp>
      <p:sp>
        <p:nvSpPr>
          <p:cNvPr id="3" name="Text Placeholder 2">
            <a:extLst>
              <a:ext uri="{FF2B5EF4-FFF2-40B4-BE49-F238E27FC236}">
                <a16:creationId xmlns:a16="http://schemas.microsoft.com/office/drawing/2014/main" xmlns="" id="{208D5499-E79F-444C-B9D4-7CAF10469EAA}"/>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xmlns="" id="{A2705E80-6C8D-40F7-A6E3-5B2C945A01F2}"/>
              </a:ext>
            </a:extLst>
          </p:cNvPr>
          <p:cNvSpPr>
            <a:spLocks noGrp="1"/>
          </p:cNvSpPr>
          <p:nvPr>
            <p:ph sz="half" idx="2"/>
          </p:nvPr>
        </p:nvSpPr>
        <p:spPr>
          <a:xfrm>
            <a:off x="3479470" y="1930936"/>
            <a:ext cx="3863162" cy="4023360"/>
          </a:xfrm>
        </p:spPr>
        <p:txBody>
          <a:bodyPr/>
          <a:lstStyle/>
          <a:p>
            <a:r>
              <a:rPr lang="en-GB" dirty="0"/>
              <a:t>Green –     Must complete</a:t>
            </a:r>
          </a:p>
          <a:p>
            <a:r>
              <a:rPr lang="en-GB" dirty="0"/>
              <a:t>Orange –  Can complete </a:t>
            </a:r>
          </a:p>
          <a:p>
            <a:r>
              <a:rPr lang="en-GB" dirty="0"/>
              <a:t>Red – 	      Must not complete </a:t>
            </a:r>
          </a:p>
          <a:p>
            <a:endParaRPr lang="en-GB" dirty="0"/>
          </a:p>
          <a:p>
            <a:r>
              <a:rPr lang="en-US" dirty="0"/>
              <a:t>Sign off 1,2 or 3 times </a:t>
            </a:r>
            <a:r>
              <a:rPr lang="en-US" b="1" i="1" dirty="0"/>
              <a:t>plus final sign off p41 </a:t>
            </a:r>
          </a:p>
          <a:p>
            <a:r>
              <a:rPr lang="en-GB" dirty="0"/>
              <a:t>  Can monitor unsuccessful attempts </a:t>
            </a:r>
          </a:p>
        </p:txBody>
      </p:sp>
      <p:sp>
        <p:nvSpPr>
          <p:cNvPr id="5" name="Text Placeholder 4">
            <a:extLst>
              <a:ext uri="{FF2B5EF4-FFF2-40B4-BE49-F238E27FC236}">
                <a16:creationId xmlns:a16="http://schemas.microsoft.com/office/drawing/2014/main" xmlns="" id="{D31EEDAF-2633-4580-A268-EB04CCAFA9F5}"/>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xmlns="" id="{6FF10D9E-0FDE-48A4-A638-84D20496268E}"/>
              </a:ext>
            </a:extLst>
          </p:cNvPr>
          <p:cNvSpPr>
            <a:spLocks noGrp="1"/>
          </p:cNvSpPr>
          <p:nvPr>
            <p:ph sz="quarter" idx="4"/>
          </p:nvPr>
        </p:nvSpPr>
        <p:spPr/>
        <p:txBody>
          <a:bodyPr/>
          <a:lstStyle/>
          <a:p>
            <a:r>
              <a:rPr lang="en-GB" dirty="0"/>
              <a:t>We use a stage approach related to skills module learning</a:t>
            </a:r>
          </a:p>
          <a:p>
            <a:r>
              <a:rPr lang="en-GB" dirty="0"/>
              <a:t>You can sign a skill of once or multiple times if the student needs more practice in this skill </a:t>
            </a:r>
          </a:p>
        </p:txBody>
      </p:sp>
      <p:pic>
        <p:nvPicPr>
          <p:cNvPr id="7" name="Picture 6">
            <a:extLst>
              <a:ext uri="{FF2B5EF4-FFF2-40B4-BE49-F238E27FC236}">
                <a16:creationId xmlns:a16="http://schemas.microsoft.com/office/drawing/2014/main" xmlns="" id="{F33AB8AC-D00F-425A-A4D7-F04486D190B7}"/>
              </a:ext>
            </a:extLst>
          </p:cNvPr>
          <p:cNvPicPr>
            <a:picLocks noChangeAspect="1"/>
          </p:cNvPicPr>
          <p:nvPr/>
        </p:nvPicPr>
        <p:blipFill>
          <a:blip r:embed="rId2"/>
          <a:stretch>
            <a:fillRect/>
          </a:stretch>
        </p:blipFill>
        <p:spPr>
          <a:xfrm>
            <a:off x="0" y="5232909"/>
            <a:ext cx="3438316" cy="984222"/>
          </a:xfrm>
          <a:prstGeom prst="rect">
            <a:avLst/>
          </a:prstGeom>
        </p:spPr>
      </p:pic>
    </p:spTree>
    <p:extLst>
      <p:ext uri="{BB962C8B-B14F-4D97-AF65-F5344CB8AC3E}">
        <p14:creationId xmlns:p14="http://schemas.microsoft.com/office/powerpoint/2010/main" val="2742914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711179-1469-4D96-AB8F-BB1C3AAC7990}"/>
              </a:ext>
            </a:extLst>
          </p:cNvPr>
          <p:cNvSpPr>
            <a:spLocks noGrp="1"/>
          </p:cNvSpPr>
          <p:nvPr>
            <p:ph type="title"/>
          </p:nvPr>
        </p:nvSpPr>
        <p:spPr/>
        <p:txBody>
          <a:bodyPr/>
          <a:lstStyle/>
          <a:p>
            <a:r>
              <a:rPr lang="en-GB" dirty="0"/>
              <a:t>Initial </a:t>
            </a:r>
            <a:br>
              <a:rPr lang="en-GB" dirty="0"/>
            </a:br>
            <a:r>
              <a:rPr lang="en-GB" dirty="0"/>
              <a:t/>
            </a:r>
            <a:br>
              <a:rPr lang="en-GB" dirty="0"/>
            </a:br>
            <a:r>
              <a:rPr lang="en-GB" dirty="0"/>
              <a:t>Midway</a:t>
            </a:r>
            <a:br>
              <a:rPr lang="en-GB" dirty="0"/>
            </a:br>
            <a:r>
              <a:rPr lang="en-GB" dirty="0"/>
              <a:t/>
            </a:r>
            <a:br>
              <a:rPr lang="en-GB" dirty="0"/>
            </a:br>
            <a:r>
              <a:rPr lang="en-GB" dirty="0"/>
              <a:t>and </a:t>
            </a:r>
            <a:br>
              <a:rPr lang="en-GB" dirty="0"/>
            </a:br>
            <a:r>
              <a:rPr lang="en-GB" dirty="0"/>
              <a:t/>
            </a:r>
            <a:br>
              <a:rPr lang="en-GB" dirty="0"/>
            </a:br>
            <a:r>
              <a:rPr lang="en-GB" dirty="0"/>
              <a:t>Final </a:t>
            </a:r>
            <a:br>
              <a:rPr lang="en-GB" dirty="0"/>
            </a:br>
            <a:r>
              <a:rPr lang="en-GB" dirty="0"/>
              <a:t/>
            </a:r>
            <a:br>
              <a:rPr lang="en-GB" dirty="0"/>
            </a:br>
            <a:r>
              <a:rPr lang="en-GB" dirty="0"/>
              <a:t>Review Points</a:t>
            </a:r>
          </a:p>
        </p:txBody>
      </p:sp>
      <p:sp>
        <p:nvSpPr>
          <p:cNvPr id="4" name="Content Placeholder 3">
            <a:extLst>
              <a:ext uri="{FF2B5EF4-FFF2-40B4-BE49-F238E27FC236}">
                <a16:creationId xmlns:a16="http://schemas.microsoft.com/office/drawing/2014/main" xmlns="" id="{728B126E-147A-45F2-AEF1-716733B42A68}"/>
              </a:ext>
            </a:extLst>
          </p:cNvPr>
          <p:cNvSpPr>
            <a:spLocks noGrp="1"/>
          </p:cNvSpPr>
          <p:nvPr>
            <p:ph sz="half" idx="2"/>
          </p:nvPr>
        </p:nvSpPr>
        <p:spPr>
          <a:xfrm>
            <a:off x="3867912" y="938151"/>
            <a:ext cx="3474720" cy="5016145"/>
          </a:xfrm>
        </p:spPr>
        <p:txBody>
          <a:bodyPr>
            <a:normAutofit lnSpcReduction="10000"/>
          </a:bodyPr>
          <a:lstStyle/>
          <a:p>
            <a:r>
              <a:rPr lang="en-GB" b="1" dirty="0"/>
              <a:t>Initial p29</a:t>
            </a:r>
            <a:r>
              <a:rPr lang="en-GB" dirty="0"/>
              <a:t>- completed in first 2 weeks and sets the learning </a:t>
            </a:r>
          </a:p>
          <a:p>
            <a:endParaRPr lang="en-GB" dirty="0"/>
          </a:p>
          <a:p>
            <a:r>
              <a:rPr lang="en-GB" b="1" dirty="0"/>
              <a:t>Midway p30</a:t>
            </a:r>
            <a:r>
              <a:rPr lang="en-GB" dirty="0"/>
              <a:t> complete week 6/7</a:t>
            </a:r>
          </a:p>
          <a:p>
            <a:endParaRPr lang="en-GB" dirty="0"/>
          </a:p>
          <a:p>
            <a:r>
              <a:rPr lang="en-GB" b="1" dirty="0"/>
              <a:t>Final p31</a:t>
            </a:r>
            <a:r>
              <a:rPr lang="en-GB" dirty="0"/>
              <a:t> Last week </a:t>
            </a:r>
          </a:p>
          <a:p>
            <a:endParaRPr lang="en-GB" dirty="0"/>
          </a:p>
          <a:p>
            <a:r>
              <a:rPr lang="en-GB" dirty="0"/>
              <a:t>For each the student should present a SWOT analysis for discussion </a:t>
            </a:r>
          </a:p>
          <a:p>
            <a:r>
              <a:rPr lang="en-GB" dirty="0"/>
              <a:t>All boxes need completing student should complete theirs first and then both meet to complete </a:t>
            </a:r>
          </a:p>
        </p:txBody>
      </p:sp>
      <p:sp>
        <p:nvSpPr>
          <p:cNvPr id="5" name="Text Placeholder 4">
            <a:extLst>
              <a:ext uri="{FF2B5EF4-FFF2-40B4-BE49-F238E27FC236}">
                <a16:creationId xmlns:a16="http://schemas.microsoft.com/office/drawing/2014/main" xmlns="" id="{52681860-EB22-435C-AC25-CBE59BF5E4FA}"/>
              </a:ext>
            </a:extLst>
          </p:cNvPr>
          <p:cNvSpPr>
            <a:spLocks noGrp="1"/>
          </p:cNvSpPr>
          <p:nvPr>
            <p:ph type="body" sz="quarter" idx="3"/>
          </p:nvPr>
        </p:nvSpPr>
        <p:spPr>
          <a:xfrm>
            <a:off x="7818463" y="403762"/>
            <a:ext cx="3474720" cy="866898"/>
          </a:xfrm>
        </p:spPr>
        <p:txBody>
          <a:bodyPr>
            <a:normAutofit/>
          </a:bodyPr>
          <a:lstStyle/>
          <a:p>
            <a:r>
              <a:rPr lang="en-GB" dirty="0"/>
              <a:t>END YEAR SIGN OFF p60….</a:t>
            </a:r>
          </a:p>
          <a:p>
            <a:r>
              <a:rPr lang="en-GB" dirty="0"/>
              <a:t>To say the student has</a:t>
            </a:r>
          </a:p>
        </p:txBody>
      </p:sp>
      <p:sp>
        <p:nvSpPr>
          <p:cNvPr id="6" name="Content Placeholder 5">
            <a:extLst>
              <a:ext uri="{FF2B5EF4-FFF2-40B4-BE49-F238E27FC236}">
                <a16:creationId xmlns:a16="http://schemas.microsoft.com/office/drawing/2014/main" xmlns="" id="{87225BFB-0A64-43BF-9338-9AF8F3307443}"/>
              </a:ext>
            </a:extLst>
          </p:cNvPr>
          <p:cNvSpPr>
            <a:spLocks noGrp="1"/>
          </p:cNvSpPr>
          <p:nvPr>
            <p:ph sz="quarter" idx="4"/>
          </p:nvPr>
        </p:nvSpPr>
        <p:spPr>
          <a:xfrm>
            <a:off x="7818463" y="1857080"/>
            <a:ext cx="3474720" cy="4097216"/>
          </a:xfrm>
        </p:spPr>
        <p:txBody>
          <a:bodyPr>
            <a:normAutofit lnSpcReduction="10000"/>
          </a:bodyPr>
          <a:lstStyle/>
          <a:p>
            <a:r>
              <a:rPr lang="en-GB" dirty="0"/>
              <a:t>Completed learning and development in practice </a:t>
            </a:r>
          </a:p>
          <a:p>
            <a:r>
              <a:rPr lang="en-GB" dirty="0"/>
              <a:t>They have attended the shifts they are claiming</a:t>
            </a:r>
          </a:p>
          <a:p>
            <a:r>
              <a:rPr lang="en-GB" dirty="0"/>
              <a:t>There are no action plans left unresolved</a:t>
            </a:r>
          </a:p>
          <a:p>
            <a:r>
              <a:rPr lang="en-GB" dirty="0"/>
              <a:t>They have achieved all GREEN sections of the Skills </a:t>
            </a:r>
          </a:p>
          <a:p>
            <a:endParaRPr lang="en-GB" dirty="0"/>
          </a:p>
          <a:p>
            <a:r>
              <a:rPr lang="en-GB" dirty="0"/>
              <a:t>The PAD is then countersigned in University </a:t>
            </a:r>
          </a:p>
        </p:txBody>
      </p:sp>
    </p:spTree>
    <p:extLst>
      <p:ext uri="{BB962C8B-B14F-4D97-AF65-F5344CB8AC3E}">
        <p14:creationId xmlns:p14="http://schemas.microsoft.com/office/powerpoint/2010/main" val="58085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7EF8F8-355D-4DDD-A6BF-7CA548E3F8B4}"/>
              </a:ext>
            </a:extLst>
          </p:cNvPr>
          <p:cNvSpPr>
            <a:spLocks noGrp="1"/>
          </p:cNvSpPr>
          <p:nvPr>
            <p:ph type="title"/>
          </p:nvPr>
        </p:nvSpPr>
        <p:spPr/>
        <p:txBody>
          <a:bodyPr/>
          <a:lstStyle/>
          <a:p>
            <a:r>
              <a:rPr lang="en-GB" dirty="0"/>
              <a:t>ACTION PLAN</a:t>
            </a:r>
            <a:br>
              <a:rPr lang="en-GB" dirty="0"/>
            </a:br>
            <a:r>
              <a:rPr lang="en-GB" dirty="0"/>
              <a:t>p53</a:t>
            </a:r>
            <a:br>
              <a:rPr lang="en-GB" dirty="0"/>
            </a:br>
            <a:r>
              <a:rPr lang="en-GB" dirty="0"/>
              <a:t/>
            </a:r>
            <a:br>
              <a:rPr lang="en-GB" dirty="0"/>
            </a:br>
            <a:r>
              <a:rPr lang="en-GB" sz="1800" dirty="0"/>
              <a:t>You can place the student on an action plan or student can ask to place themselves on an action plan !</a:t>
            </a:r>
          </a:p>
        </p:txBody>
      </p:sp>
      <p:sp>
        <p:nvSpPr>
          <p:cNvPr id="3" name="Text Placeholder 2">
            <a:extLst>
              <a:ext uri="{FF2B5EF4-FFF2-40B4-BE49-F238E27FC236}">
                <a16:creationId xmlns:a16="http://schemas.microsoft.com/office/drawing/2014/main" xmlns="" id="{DB337113-60E3-4643-BEB1-8463FE770B9E}"/>
              </a:ext>
            </a:extLst>
          </p:cNvPr>
          <p:cNvSpPr>
            <a:spLocks noGrp="1"/>
          </p:cNvSpPr>
          <p:nvPr>
            <p:ph type="body" idx="1"/>
          </p:nvPr>
        </p:nvSpPr>
        <p:spPr/>
        <p:txBody>
          <a:bodyPr/>
          <a:lstStyle/>
          <a:p>
            <a:r>
              <a:rPr lang="en-GB" dirty="0"/>
              <a:t>Why?</a:t>
            </a:r>
          </a:p>
        </p:txBody>
      </p:sp>
      <p:sp>
        <p:nvSpPr>
          <p:cNvPr id="4" name="Content Placeholder 3">
            <a:extLst>
              <a:ext uri="{FF2B5EF4-FFF2-40B4-BE49-F238E27FC236}">
                <a16:creationId xmlns:a16="http://schemas.microsoft.com/office/drawing/2014/main" xmlns="" id="{61692783-D5E3-43BC-ABD5-365F7DB6B97F}"/>
              </a:ext>
            </a:extLst>
          </p:cNvPr>
          <p:cNvSpPr>
            <a:spLocks noGrp="1"/>
          </p:cNvSpPr>
          <p:nvPr>
            <p:ph sz="half" idx="2"/>
          </p:nvPr>
        </p:nvSpPr>
        <p:spPr/>
        <p:txBody>
          <a:bodyPr/>
          <a:lstStyle/>
          <a:p>
            <a:r>
              <a:rPr lang="en-GB" dirty="0"/>
              <a:t>Failing Student</a:t>
            </a:r>
          </a:p>
          <a:p>
            <a:r>
              <a:rPr lang="en-GB" dirty="0"/>
              <a:t>Struggling with one area of practice e.g. BP recording</a:t>
            </a:r>
          </a:p>
          <a:p>
            <a:r>
              <a:rPr lang="en-GB" dirty="0"/>
              <a:t>Not able to do something following support- not progressing</a:t>
            </a:r>
          </a:p>
          <a:p>
            <a:r>
              <a:rPr lang="en-GB" dirty="0"/>
              <a:t>Concern around practice</a:t>
            </a:r>
          </a:p>
          <a:p>
            <a:r>
              <a:rPr lang="en-GB" dirty="0"/>
              <a:t>Concern around professional behaviour</a:t>
            </a:r>
          </a:p>
          <a:p>
            <a:r>
              <a:rPr lang="en-GB" dirty="0"/>
              <a:t>Concern other</a:t>
            </a:r>
          </a:p>
        </p:txBody>
      </p:sp>
      <p:sp>
        <p:nvSpPr>
          <p:cNvPr id="5" name="Text Placeholder 4">
            <a:extLst>
              <a:ext uri="{FF2B5EF4-FFF2-40B4-BE49-F238E27FC236}">
                <a16:creationId xmlns:a16="http://schemas.microsoft.com/office/drawing/2014/main" xmlns="" id="{ED39B1E1-FB28-4EE5-9399-F7640D7D60F1}"/>
              </a:ext>
            </a:extLst>
          </p:cNvPr>
          <p:cNvSpPr>
            <a:spLocks noGrp="1"/>
          </p:cNvSpPr>
          <p:nvPr>
            <p:ph type="body" sz="quarter" idx="3"/>
          </p:nvPr>
        </p:nvSpPr>
        <p:spPr/>
        <p:txBody>
          <a:bodyPr/>
          <a:lstStyle/>
          <a:p>
            <a:r>
              <a:rPr lang="en-GB" u="sng" dirty="0"/>
              <a:t>MUST use a Tri Party approach</a:t>
            </a:r>
          </a:p>
        </p:txBody>
      </p:sp>
      <p:sp>
        <p:nvSpPr>
          <p:cNvPr id="6" name="Content Placeholder 5">
            <a:extLst>
              <a:ext uri="{FF2B5EF4-FFF2-40B4-BE49-F238E27FC236}">
                <a16:creationId xmlns:a16="http://schemas.microsoft.com/office/drawing/2014/main" xmlns="" id="{E4AA2F25-1613-4B70-B978-B6E303637367}"/>
              </a:ext>
            </a:extLst>
          </p:cNvPr>
          <p:cNvSpPr>
            <a:spLocks noGrp="1"/>
          </p:cNvSpPr>
          <p:nvPr>
            <p:ph sz="quarter" idx="4"/>
          </p:nvPr>
        </p:nvSpPr>
        <p:spPr/>
        <p:txBody>
          <a:bodyPr/>
          <a:lstStyle/>
          <a:p>
            <a:r>
              <a:rPr lang="en-GB" dirty="0"/>
              <a:t>Yourself</a:t>
            </a:r>
          </a:p>
          <a:p>
            <a:r>
              <a:rPr lang="en-GB" dirty="0"/>
              <a:t>The student</a:t>
            </a:r>
          </a:p>
          <a:p>
            <a:r>
              <a:rPr lang="en-GB" dirty="0"/>
              <a:t>University academic</a:t>
            </a:r>
          </a:p>
          <a:p>
            <a:pPr marL="0" indent="0">
              <a:buNone/>
            </a:pPr>
            <a:endParaRPr lang="en-GB" dirty="0"/>
          </a:p>
          <a:p>
            <a:r>
              <a:rPr lang="en-GB" dirty="0"/>
              <a:t>Allows Practice and University resources to be deployed jointly to support and develop the student</a:t>
            </a:r>
          </a:p>
          <a:p>
            <a:r>
              <a:rPr lang="en-GB" dirty="0"/>
              <a:t>Should be reviewed every 2 weeks </a:t>
            </a:r>
          </a:p>
        </p:txBody>
      </p:sp>
      <p:pic>
        <p:nvPicPr>
          <p:cNvPr id="7" name="Picture 6">
            <a:extLst>
              <a:ext uri="{FF2B5EF4-FFF2-40B4-BE49-F238E27FC236}">
                <a16:creationId xmlns:a16="http://schemas.microsoft.com/office/drawing/2014/main" xmlns="" id="{59B74DFE-E5CD-4D0E-8FAE-574CCAAB8961}"/>
              </a:ext>
            </a:extLst>
          </p:cNvPr>
          <p:cNvPicPr>
            <a:picLocks noChangeAspect="1"/>
          </p:cNvPicPr>
          <p:nvPr/>
        </p:nvPicPr>
        <p:blipFill>
          <a:blip r:embed="rId2"/>
          <a:stretch>
            <a:fillRect/>
          </a:stretch>
        </p:blipFill>
        <p:spPr>
          <a:xfrm>
            <a:off x="0" y="4904509"/>
            <a:ext cx="3392081" cy="1149417"/>
          </a:xfrm>
          <a:prstGeom prst="rect">
            <a:avLst/>
          </a:prstGeom>
        </p:spPr>
      </p:pic>
    </p:spTree>
    <p:extLst>
      <p:ext uri="{BB962C8B-B14F-4D97-AF65-F5344CB8AC3E}">
        <p14:creationId xmlns:p14="http://schemas.microsoft.com/office/powerpoint/2010/main" val="3507401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1EC8DF-FC0C-429E-AC75-8D6C0748FF4A}"/>
              </a:ext>
            </a:extLst>
          </p:cNvPr>
          <p:cNvSpPr>
            <a:spLocks noGrp="1"/>
          </p:cNvSpPr>
          <p:nvPr>
            <p:ph type="title"/>
          </p:nvPr>
        </p:nvSpPr>
        <p:spPr/>
        <p:txBody>
          <a:bodyPr/>
          <a:lstStyle/>
          <a:p>
            <a:r>
              <a:rPr lang="en-GB" dirty="0"/>
              <a:t>Airway and ventilation </a:t>
            </a:r>
            <a:br>
              <a:rPr lang="en-GB" dirty="0"/>
            </a:br>
            <a:r>
              <a:rPr lang="en-GB" dirty="0"/>
              <a:t>p54</a:t>
            </a:r>
          </a:p>
        </p:txBody>
      </p:sp>
      <p:sp>
        <p:nvSpPr>
          <p:cNvPr id="4" name="Content Placeholder 3">
            <a:extLst>
              <a:ext uri="{FF2B5EF4-FFF2-40B4-BE49-F238E27FC236}">
                <a16:creationId xmlns:a16="http://schemas.microsoft.com/office/drawing/2014/main" xmlns="" id="{853BAA32-5BDD-4C8B-AA52-536E1C2294F1}"/>
              </a:ext>
            </a:extLst>
          </p:cNvPr>
          <p:cNvSpPr>
            <a:spLocks noGrp="1"/>
          </p:cNvSpPr>
          <p:nvPr>
            <p:ph sz="half" idx="2"/>
          </p:nvPr>
        </p:nvSpPr>
        <p:spPr>
          <a:xfrm>
            <a:off x="3515096" y="178131"/>
            <a:ext cx="8336478" cy="945706"/>
          </a:xfrm>
        </p:spPr>
        <p:txBody>
          <a:bodyPr/>
          <a:lstStyle/>
          <a:p>
            <a:r>
              <a:rPr lang="en-GB" dirty="0"/>
              <a:t>Start good habits in documenting any airway assessment, support or intervention. Student responsibility to discuss / document and link to capabilities </a:t>
            </a:r>
          </a:p>
        </p:txBody>
      </p:sp>
      <p:pic>
        <p:nvPicPr>
          <p:cNvPr id="7" name="Picture 6">
            <a:extLst>
              <a:ext uri="{FF2B5EF4-FFF2-40B4-BE49-F238E27FC236}">
                <a16:creationId xmlns:a16="http://schemas.microsoft.com/office/drawing/2014/main" xmlns="" id="{83BB227A-ED48-4115-8A4C-ED0489882971}"/>
              </a:ext>
            </a:extLst>
          </p:cNvPr>
          <p:cNvPicPr>
            <a:picLocks noChangeAspect="1"/>
          </p:cNvPicPr>
          <p:nvPr/>
        </p:nvPicPr>
        <p:blipFill>
          <a:blip r:embed="rId2"/>
          <a:stretch>
            <a:fillRect/>
          </a:stretch>
        </p:blipFill>
        <p:spPr>
          <a:xfrm>
            <a:off x="3705101" y="1123837"/>
            <a:ext cx="8474033" cy="4967684"/>
          </a:xfrm>
          <a:prstGeom prst="rect">
            <a:avLst/>
          </a:prstGeom>
        </p:spPr>
      </p:pic>
    </p:spTree>
    <p:extLst>
      <p:ext uri="{BB962C8B-B14F-4D97-AF65-F5344CB8AC3E}">
        <p14:creationId xmlns:p14="http://schemas.microsoft.com/office/powerpoint/2010/main" val="3538161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92286-C3E4-4B7B-AB75-710389CC06EB}"/>
              </a:ext>
            </a:extLst>
          </p:cNvPr>
          <p:cNvSpPr>
            <a:spLocks noGrp="1"/>
          </p:cNvSpPr>
          <p:nvPr>
            <p:ph type="title"/>
          </p:nvPr>
        </p:nvSpPr>
        <p:spPr/>
        <p:txBody>
          <a:bodyPr/>
          <a:lstStyle/>
          <a:p>
            <a:r>
              <a:rPr lang="en-GB" dirty="0"/>
              <a:t>Medications </a:t>
            </a:r>
            <a:br>
              <a:rPr lang="en-GB" dirty="0"/>
            </a:br>
            <a:r>
              <a:rPr lang="en-GB" dirty="0"/>
              <a:t/>
            </a:r>
            <a:br>
              <a:rPr lang="en-GB" dirty="0"/>
            </a:br>
            <a:r>
              <a:rPr lang="en-GB" sz="1800" dirty="0"/>
              <a:t>Student should build a portfolio of evidence </a:t>
            </a:r>
          </a:p>
        </p:txBody>
      </p:sp>
      <p:sp>
        <p:nvSpPr>
          <p:cNvPr id="3" name="Text Placeholder 2">
            <a:extLst>
              <a:ext uri="{FF2B5EF4-FFF2-40B4-BE49-F238E27FC236}">
                <a16:creationId xmlns:a16="http://schemas.microsoft.com/office/drawing/2014/main" xmlns="" id="{65595717-C2E7-41C2-B5E3-4673AB4D1C71}"/>
              </a:ext>
            </a:extLst>
          </p:cNvPr>
          <p:cNvSpPr>
            <a:spLocks noGrp="1"/>
          </p:cNvSpPr>
          <p:nvPr>
            <p:ph type="body" idx="1"/>
          </p:nvPr>
        </p:nvSpPr>
        <p:spPr/>
        <p:txBody>
          <a:bodyPr/>
          <a:lstStyle/>
          <a:p>
            <a:r>
              <a:rPr lang="en-GB" dirty="0"/>
              <a:t>JRCALC</a:t>
            </a:r>
          </a:p>
        </p:txBody>
      </p:sp>
      <p:sp>
        <p:nvSpPr>
          <p:cNvPr id="4" name="Content Placeholder 3">
            <a:extLst>
              <a:ext uri="{FF2B5EF4-FFF2-40B4-BE49-F238E27FC236}">
                <a16:creationId xmlns:a16="http://schemas.microsoft.com/office/drawing/2014/main" xmlns="" id="{25D27A47-95AB-4E63-BD6F-618363634CD0}"/>
              </a:ext>
            </a:extLst>
          </p:cNvPr>
          <p:cNvSpPr>
            <a:spLocks noGrp="1"/>
          </p:cNvSpPr>
          <p:nvPr>
            <p:ph sz="half" idx="2"/>
          </p:nvPr>
        </p:nvSpPr>
        <p:spPr/>
        <p:txBody>
          <a:bodyPr/>
          <a:lstStyle/>
          <a:p>
            <a:r>
              <a:rPr lang="en-GB" dirty="0"/>
              <a:t>Student should be learning JRCAL medications as a minimum</a:t>
            </a:r>
          </a:p>
          <a:p>
            <a:r>
              <a:rPr lang="en-GB" dirty="0"/>
              <a:t>They should also explore what the medications  are for, when to use them, when not to use, the side effects, the interactions, and any  contraindications</a:t>
            </a:r>
          </a:p>
          <a:p>
            <a:r>
              <a:rPr lang="en-GB" dirty="0"/>
              <a:t>Long journey over 3 years to achieve this </a:t>
            </a:r>
          </a:p>
        </p:txBody>
      </p:sp>
      <p:sp>
        <p:nvSpPr>
          <p:cNvPr id="5" name="Text Placeholder 4">
            <a:extLst>
              <a:ext uri="{FF2B5EF4-FFF2-40B4-BE49-F238E27FC236}">
                <a16:creationId xmlns:a16="http://schemas.microsoft.com/office/drawing/2014/main" xmlns="" id="{20652D3A-1DBE-46D7-AC8D-D258A76FCF08}"/>
              </a:ext>
            </a:extLst>
          </p:cNvPr>
          <p:cNvSpPr>
            <a:spLocks noGrp="1"/>
          </p:cNvSpPr>
          <p:nvPr>
            <p:ph type="body" sz="quarter" idx="3"/>
          </p:nvPr>
        </p:nvSpPr>
        <p:spPr/>
        <p:txBody>
          <a:bodyPr/>
          <a:lstStyle/>
          <a:p>
            <a:r>
              <a:rPr lang="en-GB" dirty="0"/>
              <a:t>Patient medications</a:t>
            </a:r>
          </a:p>
        </p:txBody>
      </p:sp>
      <p:sp>
        <p:nvSpPr>
          <p:cNvPr id="6" name="Content Placeholder 5">
            <a:extLst>
              <a:ext uri="{FF2B5EF4-FFF2-40B4-BE49-F238E27FC236}">
                <a16:creationId xmlns:a16="http://schemas.microsoft.com/office/drawing/2014/main" xmlns="" id="{AA3233AA-7C0A-4D36-B371-824B89092D17}"/>
              </a:ext>
            </a:extLst>
          </p:cNvPr>
          <p:cNvSpPr>
            <a:spLocks noGrp="1"/>
          </p:cNvSpPr>
          <p:nvPr>
            <p:ph sz="quarter" idx="4"/>
          </p:nvPr>
        </p:nvSpPr>
        <p:spPr/>
        <p:txBody>
          <a:bodyPr/>
          <a:lstStyle/>
          <a:p>
            <a:r>
              <a:rPr lang="en-GB" dirty="0"/>
              <a:t>Similar to JRCAL medication learning</a:t>
            </a:r>
          </a:p>
          <a:p>
            <a:r>
              <a:rPr lang="en-GB" dirty="0"/>
              <a:t>Student lead this to give an understanding of common patient medications they encounter </a:t>
            </a:r>
          </a:p>
        </p:txBody>
      </p:sp>
    </p:spTree>
    <p:extLst>
      <p:ext uri="{BB962C8B-B14F-4D97-AF65-F5344CB8AC3E}">
        <p14:creationId xmlns:p14="http://schemas.microsoft.com/office/powerpoint/2010/main" val="51824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096D3-0C66-4875-88A5-986529671931}"/>
              </a:ext>
            </a:extLst>
          </p:cNvPr>
          <p:cNvSpPr>
            <a:spLocks noGrp="1"/>
          </p:cNvSpPr>
          <p:nvPr>
            <p:ph type="title"/>
          </p:nvPr>
        </p:nvSpPr>
        <p:spPr/>
        <p:txBody>
          <a:bodyPr/>
          <a:lstStyle/>
          <a:p>
            <a:r>
              <a:rPr lang="en-GB" dirty="0"/>
              <a:t>EPRF</a:t>
            </a:r>
          </a:p>
        </p:txBody>
      </p:sp>
      <p:sp>
        <p:nvSpPr>
          <p:cNvPr id="3" name="Text Placeholder 2">
            <a:extLst>
              <a:ext uri="{FF2B5EF4-FFF2-40B4-BE49-F238E27FC236}">
                <a16:creationId xmlns:a16="http://schemas.microsoft.com/office/drawing/2014/main" xmlns="" id="{0D61A33A-AFA5-4E1F-AB22-EE26CBB09474}"/>
              </a:ext>
            </a:extLst>
          </p:cNvPr>
          <p:cNvSpPr>
            <a:spLocks noGrp="1"/>
          </p:cNvSpPr>
          <p:nvPr>
            <p:ph type="body" idx="1"/>
          </p:nvPr>
        </p:nvSpPr>
        <p:spPr/>
        <p:txBody>
          <a:bodyPr/>
          <a:lstStyle/>
          <a:p>
            <a:endParaRPr lang="en-GB" dirty="0"/>
          </a:p>
        </p:txBody>
      </p:sp>
      <p:sp>
        <p:nvSpPr>
          <p:cNvPr id="4" name="Content Placeholder 3">
            <a:extLst>
              <a:ext uri="{FF2B5EF4-FFF2-40B4-BE49-F238E27FC236}">
                <a16:creationId xmlns:a16="http://schemas.microsoft.com/office/drawing/2014/main" xmlns="" id="{CFC7321A-3F77-4A26-9012-D9BD174B4E42}"/>
              </a:ext>
            </a:extLst>
          </p:cNvPr>
          <p:cNvSpPr>
            <a:spLocks noGrp="1"/>
          </p:cNvSpPr>
          <p:nvPr>
            <p:ph sz="half" idx="2"/>
          </p:nvPr>
        </p:nvSpPr>
        <p:spPr/>
        <p:txBody>
          <a:bodyPr/>
          <a:lstStyle/>
          <a:p>
            <a:r>
              <a:rPr lang="en-GB" dirty="0"/>
              <a:t>If able to provide an anonymised copy</a:t>
            </a:r>
          </a:p>
          <a:p>
            <a:pPr lvl="1"/>
            <a:r>
              <a:rPr lang="en-GB" dirty="0"/>
              <a:t>E-</a:t>
            </a:r>
            <a:r>
              <a:rPr lang="en-GB" dirty="0" err="1"/>
              <a:t>prf</a:t>
            </a:r>
            <a:r>
              <a:rPr lang="en-GB" dirty="0"/>
              <a:t> / ECGs  but must confirm it is totally anonymised </a:t>
            </a:r>
          </a:p>
          <a:p>
            <a:r>
              <a:rPr lang="en-GB" dirty="0"/>
              <a:t>EPRF should be relevant to their learning development and reflection </a:t>
            </a:r>
          </a:p>
        </p:txBody>
      </p:sp>
      <p:sp>
        <p:nvSpPr>
          <p:cNvPr id="5" name="Text Placeholder 4">
            <a:extLst>
              <a:ext uri="{FF2B5EF4-FFF2-40B4-BE49-F238E27FC236}">
                <a16:creationId xmlns:a16="http://schemas.microsoft.com/office/drawing/2014/main" xmlns="" id="{1A571F73-45AA-4AAF-98F2-627574079C27}"/>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xmlns="" id="{95E8A297-2DBB-4F1E-80F1-5E581CBF68B9}"/>
              </a:ext>
            </a:extLst>
          </p:cNvPr>
          <p:cNvSpPr>
            <a:spLocks noGrp="1"/>
          </p:cNvSpPr>
          <p:nvPr>
            <p:ph sz="quarter" idx="4"/>
          </p:nvPr>
        </p:nvSpPr>
        <p:spPr/>
        <p:txBody>
          <a:bodyPr/>
          <a:lstStyle/>
          <a:p>
            <a:r>
              <a:rPr lang="en-GB" dirty="0"/>
              <a:t>Can not use any photo</a:t>
            </a:r>
          </a:p>
          <a:p>
            <a:pPr lvl="1"/>
            <a:r>
              <a:rPr lang="en-GB" dirty="0"/>
              <a:t>patients, </a:t>
            </a:r>
          </a:p>
          <a:p>
            <a:pPr lvl="1"/>
            <a:r>
              <a:rPr lang="en-GB" dirty="0"/>
              <a:t>accident scenes,</a:t>
            </a:r>
          </a:p>
          <a:p>
            <a:pPr lvl="1"/>
            <a:r>
              <a:rPr lang="en-GB" dirty="0"/>
              <a:t>Non anonymised documents</a:t>
            </a:r>
          </a:p>
          <a:p>
            <a:pPr lvl="1"/>
            <a:endParaRPr lang="en-GB" dirty="0"/>
          </a:p>
        </p:txBody>
      </p:sp>
      <p:pic>
        <p:nvPicPr>
          <p:cNvPr id="7" name="Picture 6">
            <a:extLst>
              <a:ext uri="{FF2B5EF4-FFF2-40B4-BE49-F238E27FC236}">
                <a16:creationId xmlns:a16="http://schemas.microsoft.com/office/drawing/2014/main" xmlns="" id="{08DBB029-0F5E-46FE-BD61-266C361F6594}"/>
              </a:ext>
            </a:extLst>
          </p:cNvPr>
          <p:cNvPicPr>
            <a:picLocks noChangeAspect="1"/>
          </p:cNvPicPr>
          <p:nvPr/>
        </p:nvPicPr>
        <p:blipFill>
          <a:blip r:embed="rId2"/>
          <a:stretch>
            <a:fillRect/>
          </a:stretch>
        </p:blipFill>
        <p:spPr>
          <a:xfrm>
            <a:off x="0" y="4880756"/>
            <a:ext cx="3474720" cy="1258787"/>
          </a:xfrm>
          <a:prstGeom prst="rect">
            <a:avLst/>
          </a:prstGeom>
        </p:spPr>
      </p:pic>
    </p:spTree>
    <p:extLst>
      <p:ext uri="{BB962C8B-B14F-4D97-AF65-F5344CB8AC3E}">
        <p14:creationId xmlns:p14="http://schemas.microsoft.com/office/powerpoint/2010/main" val="1239569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D1E90-BD24-4259-9A56-0BC72E6DDFCC}"/>
              </a:ext>
            </a:extLst>
          </p:cNvPr>
          <p:cNvSpPr>
            <a:spLocks noGrp="1"/>
          </p:cNvSpPr>
          <p:nvPr>
            <p:ph type="title"/>
          </p:nvPr>
        </p:nvSpPr>
        <p:spPr/>
        <p:txBody>
          <a:bodyPr/>
          <a:lstStyle/>
          <a:p>
            <a:r>
              <a:rPr lang="en-GB" dirty="0"/>
              <a:t>THANK YOU !</a:t>
            </a:r>
          </a:p>
        </p:txBody>
      </p:sp>
      <p:sp>
        <p:nvSpPr>
          <p:cNvPr id="3" name="Text Placeholder 2">
            <a:extLst>
              <a:ext uri="{FF2B5EF4-FFF2-40B4-BE49-F238E27FC236}">
                <a16:creationId xmlns:a16="http://schemas.microsoft.com/office/drawing/2014/main" xmlns="" id="{8CE95BF5-63B1-49E6-95E7-FA931F8A0E4E}"/>
              </a:ext>
            </a:extLst>
          </p:cNvPr>
          <p:cNvSpPr>
            <a:spLocks noGrp="1"/>
          </p:cNvSpPr>
          <p:nvPr>
            <p:ph type="body" idx="1"/>
          </p:nvPr>
        </p:nvSpPr>
        <p:spPr/>
        <p:txBody>
          <a:bodyPr/>
          <a:lstStyle/>
          <a:p>
            <a:r>
              <a:rPr lang="en-GB" dirty="0"/>
              <a:t>We value you</a:t>
            </a:r>
          </a:p>
        </p:txBody>
      </p:sp>
      <p:sp>
        <p:nvSpPr>
          <p:cNvPr id="4" name="Content Placeholder 3">
            <a:extLst>
              <a:ext uri="{FF2B5EF4-FFF2-40B4-BE49-F238E27FC236}">
                <a16:creationId xmlns:a16="http://schemas.microsoft.com/office/drawing/2014/main" xmlns="" id="{CD5F0567-D57B-4EED-AD02-D5084C8CB8E8}"/>
              </a:ext>
            </a:extLst>
          </p:cNvPr>
          <p:cNvSpPr>
            <a:spLocks noGrp="1"/>
          </p:cNvSpPr>
          <p:nvPr>
            <p:ph sz="half" idx="2"/>
          </p:nvPr>
        </p:nvSpPr>
        <p:spPr/>
        <p:txBody>
          <a:bodyPr/>
          <a:lstStyle/>
          <a:p>
            <a:r>
              <a:rPr lang="en-GB" dirty="0"/>
              <a:t>A Huge thank you for supporting the student in practice</a:t>
            </a:r>
          </a:p>
          <a:p>
            <a:endParaRPr lang="en-GB" dirty="0"/>
          </a:p>
        </p:txBody>
      </p:sp>
      <p:sp>
        <p:nvSpPr>
          <p:cNvPr id="5" name="Text Placeholder 4">
            <a:extLst>
              <a:ext uri="{FF2B5EF4-FFF2-40B4-BE49-F238E27FC236}">
                <a16:creationId xmlns:a16="http://schemas.microsoft.com/office/drawing/2014/main" xmlns="" id="{B19212AB-696C-4E96-81E0-05887E84187A}"/>
              </a:ext>
            </a:extLst>
          </p:cNvPr>
          <p:cNvSpPr>
            <a:spLocks noGrp="1"/>
          </p:cNvSpPr>
          <p:nvPr>
            <p:ph type="body" sz="quarter" idx="3"/>
          </p:nvPr>
        </p:nvSpPr>
        <p:spPr/>
        <p:txBody>
          <a:bodyPr/>
          <a:lstStyle/>
          <a:p>
            <a:r>
              <a:rPr lang="en-GB" dirty="0"/>
              <a:t>Got something to say?</a:t>
            </a:r>
          </a:p>
        </p:txBody>
      </p:sp>
      <p:sp>
        <p:nvSpPr>
          <p:cNvPr id="6" name="Content Placeholder 5">
            <a:extLst>
              <a:ext uri="{FF2B5EF4-FFF2-40B4-BE49-F238E27FC236}">
                <a16:creationId xmlns:a16="http://schemas.microsoft.com/office/drawing/2014/main" xmlns="" id="{7E1C5F37-F34B-4C81-9F18-11D619D11436}"/>
              </a:ext>
            </a:extLst>
          </p:cNvPr>
          <p:cNvSpPr>
            <a:spLocks noGrp="1"/>
          </p:cNvSpPr>
          <p:nvPr>
            <p:ph sz="quarter" idx="4"/>
          </p:nvPr>
        </p:nvSpPr>
        <p:spPr/>
        <p:txBody>
          <a:bodyPr/>
          <a:lstStyle/>
          <a:p>
            <a:r>
              <a:rPr lang="en-GB" dirty="0"/>
              <a:t>We value your thoughts and feedback</a:t>
            </a:r>
          </a:p>
          <a:p>
            <a:endParaRPr lang="en-GB" dirty="0"/>
          </a:p>
          <a:p>
            <a:r>
              <a:rPr lang="en-GB" dirty="0"/>
              <a:t>Feel free to contact us at the University or drop in anytime for a chat </a:t>
            </a:r>
          </a:p>
          <a:p>
            <a:endParaRPr lang="en-GB" dirty="0"/>
          </a:p>
          <a:p>
            <a:r>
              <a:rPr lang="en-GB" dirty="0"/>
              <a:t>Help drive and develop the course </a:t>
            </a:r>
          </a:p>
        </p:txBody>
      </p:sp>
    </p:spTree>
    <p:extLst>
      <p:ext uri="{BB962C8B-B14F-4D97-AF65-F5344CB8AC3E}">
        <p14:creationId xmlns:p14="http://schemas.microsoft.com/office/powerpoint/2010/main" val="1596034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A0F641-960C-4C91-B0E1-307BAA1893AB}"/>
              </a:ext>
            </a:extLst>
          </p:cNvPr>
          <p:cNvSpPr>
            <a:spLocks noGrp="1"/>
          </p:cNvSpPr>
          <p:nvPr>
            <p:ph type="title"/>
          </p:nvPr>
        </p:nvSpPr>
        <p:spPr/>
        <p:txBody>
          <a:bodyPr/>
          <a:lstStyle/>
          <a:p>
            <a:endParaRPr lang="en-GB" dirty="0"/>
          </a:p>
        </p:txBody>
      </p:sp>
      <p:pic>
        <p:nvPicPr>
          <p:cNvPr id="8" name="Content Placeholder 7">
            <a:extLst>
              <a:ext uri="{FF2B5EF4-FFF2-40B4-BE49-F238E27FC236}">
                <a16:creationId xmlns:a16="http://schemas.microsoft.com/office/drawing/2014/main" xmlns="" id="{D90A69A9-1B17-42F5-80D6-1DCB3A724154}"/>
              </a:ext>
            </a:extLst>
          </p:cNvPr>
          <p:cNvPicPr>
            <a:picLocks noGrp="1" noChangeAspect="1"/>
          </p:cNvPicPr>
          <p:nvPr>
            <p:ph sz="half" idx="2"/>
          </p:nvPr>
        </p:nvPicPr>
        <p:blipFill>
          <a:blip r:embed="rId2"/>
          <a:stretch>
            <a:fillRect/>
          </a:stretch>
        </p:blipFill>
        <p:spPr>
          <a:xfrm>
            <a:off x="152426" y="1123837"/>
            <a:ext cx="3148468" cy="4601183"/>
          </a:xfrm>
          <a:prstGeom prst="rect">
            <a:avLst/>
          </a:prstGeom>
        </p:spPr>
      </p:pic>
      <p:pic>
        <p:nvPicPr>
          <p:cNvPr id="7" name="Content Placeholder 6">
            <a:extLst>
              <a:ext uri="{FF2B5EF4-FFF2-40B4-BE49-F238E27FC236}">
                <a16:creationId xmlns:a16="http://schemas.microsoft.com/office/drawing/2014/main" xmlns="" id="{5ED97DBE-2C9A-449D-89DB-C01A9A14769A}"/>
              </a:ext>
            </a:extLst>
          </p:cNvPr>
          <p:cNvPicPr>
            <a:picLocks noGrp="1" noChangeAspect="1"/>
          </p:cNvPicPr>
          <p:nvPr>
            <p:ph sz="quarter" idx="4"/>
          </p:nvPr>
        </p:nvPicPr>
        <p:blipFill>
          <a:blip r:embed="rId3"/>
          <a:stretch>
            <a:fillRect/>
          </a:stretch>
        </p:blipFill>
        <p:spPr>
          <a:xfrm>
            <a:off x="5119773" y="605193"/>
            <a:ext cx="4618036" cy="5638469"/>
          </a:xfrm>
          <a:prstGeom prst="rect">
            <a:avLst/>
          </a:prstGeom>
        </p:spPr>
      </p:pic>
    </p:spTree>
    <p:extLst>
      <p:ext uri="{BB962C8B-B14F-4D97-AF65-F5344CB8AC3E}">
        <p14:creationId xmlns:p14="http://schemas.microsoft.com/office/powerpoint/2010/main" val="3507559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FF850B-10DD-4B64-A35B-4F5A1454BC76}"/>
              </a:ext>
            </a:extLst>
          </p:cNvPr>
          <p:cNvSpPr>
            <a:spLocks noGrp="1"/>
          </p:cNvSpPr>
          <p:nvPr>
            <p:ph type="title"/>
          </p:nvPr>
        </p:nvSpPr>
        <p:spPr/>
        <p:txBody>
          <a:bodyPr/>
          <a:lstStyle/>
          <a:p>
            <a:r>
              <a:rPr lang="en-GB" dirty="0"/>
              <a:t>The team </a:t>
            </a:r>
          </a:p>
        </p:txBody>
      </p:sp>
      <p:sp>
        <p:nvSpPr>
          <p:cNvPr id="3" name="Content Placeholder 2">
            <a:extLst>
              <a:ext uri="{FF2B5EF4-FFF2-40B4-BE49-F238E27FC236}">
                <a16:creationId xmlns:a16="http://schemas.microsoft.com/office/drawing/2014/main" xmlns="" id="{EE508412-8EA5-4CCA-8D70-E2904101A86F}"/>
              </a:ext>
            </a:extLst>
          </p:cNvPr>
          <p:cNvSpPr>
            <a:spLocks noGrp="1"/>
          </p:cNvSpPr>
          <p:nvPr>
            <p:ph idx="1"/>
          </p:nvPr>
        </p:nvSpPr>
        <p:spPr/>
        <p:txBody>
          <a:bodyPr/>
          <a:lstStyle/>
          <a:p>
            <a:r>
              <a:rPr lang="en-GB" dirty="0"/>
              <a:t>Eve </a:t>
            </a:r>
            <a:r>
              <a:rPr lang="en-GB" dirty="0" err="1"/>
              <a:t>Scarle</a:t>
            </a:r>
            <a:r>
              <a:rPr lang="en-GB" dirty="0"/>
              <a:t> 	 </a:t>
            </a:r>
            <a:r>
              <a:rPr lang="en-GB" sz="1600" dirty="0"/>
              <a:t>Academic Subject Lead          	 </a:t>
            </a:r>
            <a:r>
              <a:rPr lang="en-GB" sz="1400" dirty="0"/>
              <a:t>E-  </a:t>
            </a:r>
            <a:r>
              <a:rPr lang="en-GB" sz="1400" dirty="0">
                <a:hlinkClick r:id="rId2"/>
              </a:rPr>
              <a:t>Escarle@glos.ac.uk</a:t>
            </a:r>
            <a:r>
              <a:rPr lang="en-GB" sz="1400" dirty="0"/>
              <a:t> </a:t>
            </a:r>
          </a:p>
          <a:p>
            <a:pPr lvl="1"/>
            <a:r>
              <a:rPr lang="en-GB" dirty="0"/>
              <a:t>Paramedics, Physiotherapy, Social Work, Radiography, ODP</a:t>
            </a:r>
          </a:p>
          <a:p>
            <a:pPr lvl="1"/>
            <a:endParaRPr lang="en-GB" dirty="0"/>
          </a:p>
          <a:p>
            <a:r>
              <a:rPr lang="en-GB" sz="1800" dirty="0"/>
              <a:t>Gemma Howlett   </a:t>
            </a:r>
            <a:r>
              <a:rPr lang="en-GB" sz="1600" dirty="0"/>
              <a:t>Recruitment Lead    and  Academic Course Leader</a:t>
            </a:r>
            <a:r>
              <a:rPr lang="en-GB" sz="1200" dirty="0"/>
              <a:t> </a:t>
            </a:r>
          </a:p>
          <a:p>
            <a:r>
              <a:rPr lang="en-GB" sz="1800" dirty="0"/>
              <a:t>	             				 </a:t>
            </a:r>
            <a:r>
              <a:rPr lang="en-GB" sz="1600" dirty="0"/>
              <a:t>E – </a:t>
            </a:r>
            <a:r>
              <a:rPr lang="en-GB" sz="1600" dirty="0">
                <a:hlinkClick r:id="rId3"/>
              </a:rPr>
              <a:t>Ghowlett@glos.ac.uk</a:t>
            </a:r>
            <a:r>
              <a:rPr lang="en-GB" sz="1600" dirty="0"/>
              <a:t>  </a:t>
            </a:r>
          </a:p>
          <a:p>
            <a:pPr lvl="1"/>
            <a:r>
              <a:rPr lang="en-GB" sz="900" dirty="0"/>
              <a:t>Tech, Paramedic, Advanced paramedic, Education background </a:t>
            </a:r>
          </a:p>
          <a:p>
            <a:pPr lvl="1"/>
            <a:r>
              <a:rPr lang="en-GB" sz="900" dirty="0"/>
              <a:t>HCPC visiting team </a:t>
            </a:r>
          </a:p>
          <a:p>
            <a:pPr lvl="1"/>
            <a:endParaRPr lang="en-GB" sz="900" dirty="0"/>
          </a:p>
          <a:p>
            <a:pPr lvl="0">
              <a:buClr>
                <a:srgbClr val="40BAD2"/>
              </a:buClr>
            </a:pPr>
            <a:r>
              <a:rPr lang="en-GB" sz="1800" dirty="0">
                <a:solidFill>
                  <a:srgbClr val="000000">
                    <a:lumMod val="65000"/>
                    <a:lumOff val="35000"/>
                  </a:srgbClr>
                </a:solidFill>
              </a:rPr>
              <a:t>Keith Bromwich	 </a:t>
            </a:r>
            <a:r>
              <a:rPr lang="en-GB" sz="1600" dirty="0">
                <a:solidFill>
                  <a:srgbClr val="000000">
                    <a:lumMod val="65000"/>
                    <a:lumOff val="35000"/>
                  </a:srgbClr>
                </a:solidFill>
              </a:rPr>
              <a:t>Placement Lead</a:t>
            </a:r>
            <a:r>
              <a:rPr lang="en-GB" sz="1800" dirty="0">
                <a:solidFill>
                  <a:srgbClr val="000000">
                    <a:lumMod val="65000"/>
                    <a:lumOff val="35000"/>
                  </a:srgbClr>
                </a:solidFill>
              </a:rPr>
              <a:t>	             	 </a:t>
            </a:r>
            <a:r>
              <a:rPr lang="en-GB" sz="1400" dirty="0">
                <a:solidFill>
                  <a:srgbClr val="000000">
                    <a:lumMod val="65000"/>
                    <a:lumOff val="35000"/>
                  </a:srgbClr>
                </a:solidFill>
              </a:rPr>
              <a:t>E – </a:t>
            </a:r>
            <a:r>
              <a:rPr lang="en-GB" sz="1400" dirty="0">
                <a:solidFill>
                  <a:srgbClr val="000000">
                    <a:lumMod val="65000"/>
                    <a:lumOff val="35000"/>
                  </a:srgbClr>
                </a:solidFill>
                <a:hlinkClick r:id="rId4">
                  <a:extLst>
                    <a:ext uri="{A12FA001-AC4F-418D-AE19-62706E023703}">
                      <ahyp:hlinkClr xmlns:ahyp="http://schemas.microsoft.com/office/drawing/2018/hyperlinkcolor" xmlns="" val="tx"/>
                    </a:ext>
                  </a:extLst>
                </a:hlinkClick>
              </a:rPr>
              <a:t>Kbromwich@glos.ac.u</a:t>
            </a:r>
            <a:r>
              <a:rPr lang="en-GB" sz="1800" dirty="0">
                <a:solidFill>
                  <a:srgbClr val="000000">
                    <a:lumMod val="65000"/>
                    <a:lumOff val="35000"/>
                  </a:srgbClr>
                </a:solidFill>
                <a:hlinkClick r:id="rId4">
                  <a:extLst>
                    <a:ext uri="{A12FA001-AC4F-418D-AE19-62706E023703}">
                      <ahyp:hlinkClr xmlns:ahyp="http://schemas.microsoft.com/office/drawing/2018/hyperlinkcolor" xmlns="" val="tx"/>
                    </a:ext>
                  </a:extLst>
                </a:hlinkClick>
              </a:rPr>
              <a:t>k</a:t>
            </a:r>
            <a:r>
              <a:rPr lang="en-GB" sz="1800" dirty="0">
                <a:solidFill>
                  <a:srgbClr val="000000">
                    <a:lumMod val="65000"/>
                    <a:lumOff val="35000"/>
                  </a:srgbClr>
                </a:solidFill>
              </a:rPr>
              <a:t> </a:t>
            </a:r>
          </a:p>
          <a:p>
            <a:pPr lvl="1">
              <a:buClr>
                <a:srgbClr val="40BAD2"/>
              </a:buClr>
            </a:pPr>
            <a:r>
              <a:rPr lang="en-GB" sz="1100" dirty="0">
                <a:solidFill>
                  <a:srgbClr val="000000">
                    <a:lumMod val="65000"/>
                    <a:lumOff val="35000"/>
                  </a:srgbClr>
                </a:solidFill>
              </a:rPr>
              <a:t>Adult Nurse, Child Nurse, Paramedic, Emergency Care Practitioner, Education  background</a:t>
            </a:r>
          </a:p>
          <a:p>
            <a:pPr lvl="1">
              <a:buClr>
                <a:srgbClr val="40BAD2"/>
              </a:buClr>
            </a:pPr>
            <a:r>
              <a:rPr lang="en-GB" sz="1100" dirty="0">
                <a:solidFill>
                  <a:srgbClr val="000000">
                    <a:lumMod val="65000"/>
                    <a:lumOff val="35000"/>
                  </a:srgbClr>
                </a:solidFill>
              </a:rPr>
              <a:t>Advisor Baby Life Line  -and teach on  CEC course </a:t>
            </a:r>
          </a:p>
          <a:p>
            <a:pPr marL="0" indent="0">
              <a:buNone/>
            </a:pPr>
            <a:endParaRPr lang="en-GB" sz="1600" dirty="0"/>
          </a:p>
          <a:p>
            <a:r>
              <a:rPr lang="en-GB" sz="1600" dirty="0"/>
              <a:t>Barry Matthews Paramedic and  Senior Lecturer joins the team  from 8 June </a:t>
            </a:r>
            <a:endParaRPr lang="en-GB" sz="1800" dirty="0"/>
          </a:p>
        </p:txBody>
      </p:sp>
      <p:pic>
        <p:nvPicPr>
          <p:cNvPr id="4" name="Picture 3">
            <a:extLst>
              <a:ext uri="{FF2B5EF4-FFF2-40B4-BE49-F238E27FC236}">
                <a16:creationId xmlns:a16="http://schemas.microsoft.com/office/drawing/2014/main" xmlns="" id="{4C9DEABA-3CE5-401F-A62A-1B1F276AE678}"/>
              </a:ext>
            </a:extLst>
          </p:cNvPr>
          <p:cNvPicPr>
            <a:picLocks noChangeAspect="1"/>
          </p:cNvPicPr>
          <p:nvPr/>
        </p:nvPicPr>
        <p:blipFill>
          <a:blip r:embed="rId5"/>
          <a:stretch>
            <a:fillRect/>
          </a:stretch>
        </p:blipFill>
        <p:spPr>
          <a:xfrm>
            <a:off x="0" y="5345566"/>
            <a:ext cx="1603664" cy="730275"/>
          </a:xfrm>
          <a:prstGeom prst="rect">
            <a:avLst/>
          </a:prstGeom>
        </p:spPr>
      </p:pic>
      <p:pic>
        <p:nvPicPr>
          <p:cNvPr id="5" name="Picture 4">
            <a:extLst>
              <a:ext uri="{FF2B5EF4-FFF2-40B4-BE49-F238E27FC236}">
                <a16:creationId xmlns:a16="http://schemas.microsoft.com/office/drawing/2014/main" xmlns="" id="{8935B0BC-F36D-4CCC-B66C-C3CA5DB6FE42}"/>
              </a:ext>
            </a:extLst>
          </p:cNvPr>
          <p:cNvPicPr>
            <a:picLocks noChangeAspect="1"/>
          </p:cNvPicPr>
          <p:nvPr/>
        </p:nvPicPr>
        <p:blipFill>
          <a:blip r:embed="rId6"/>
          <a:stretch>
            <a:fillRect/>
          </a:stretch>
        </p:blipFill>
        <p:spPr>
          <a:xfrm>
            <a:off x="923308" y="5354708"/>
            <a:ext cx="1360712" cy="721133"/>
          </a:xfrm>
          <a:prstGeom prst="rect">
            <a:avLst/>
          </a:prstGeom>
        </p:spPr>
      </p:pic>
      <p:pic>
        <p:nvPicPr>
          <p:cNvPr id="6" name="Picture 5">
            <a:extLst>
              <a:ext uri="{FF2B5EF4-FFF2-40B4-BE49-F238E27FC236}">
                <a16:creationId xmlns:a16="http://schemas.microsoft.com/office/drawing/2014/main" xmlns="" id="{9B0BE083-1642-4F24-9F25-7F0173D9265A}"/>
              </a:ext>
            </a:extLst>
          </p:cNvPr>
          <p:cNvPicPr>
            <a:picLocks noChangeAspect="1"/>
          </p:cNvPicPr>
          <p:nvPr/>
        </p:nvPicPr>
        <p:blipFill>
          <a:blip r:embed="rId7"/>
          <a:stretch>
            <a:fillRect/>
          </a:stretch>
        </p:blipFill>
        <p:spPr>
          <a:xfrm>
            <a:off x="2262564" y="5345566"/>
            <a:ext cx="1190756" cy="730275"/>
          </a:xfrm>
          <a:prstGeom prst="rect">
            <a:avLst/>
          </a:prstGeom>
        </p:spPr>
      </p:pic>
      <p:sp>
        <p:nvSpPr>
          <p:cNvPr id="7" name="Rectangle 6">
            <a:extLst>
              <a:ext uri="{FF2B5EF4-FFF2-40B4-BE49-F238E27FC236}">
                <a16:creationId xmlns:a16="http://schemas.microsoft.com/office/drawing/2014/main" xmlns="" id="{97A08116-B93C-4236-BC09-78C21D903A93}"/>
              </a:ext>
            </a:extLst>
          </p:cNvPr>
          <p:cNvSpPr/>
          <p:nvPr/>
        </p:nvSpPr>
        <p:spPr>
          <a:xfrm>
            <a:off x="0" y="6084983"/>
            <a:ext cx="3453320" cy="24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Matt             Keith            Gemma</a:t>
            </a:r>
          </a:p>
        </p:txBody>
      </p:sp>
    </p:spTree>
    <p:extLst>
      <p:ext uri="{BB962C8B-B14F-4D97-AF65-F5344CB8AC3E}">
        <p14:creationId xmlns:p14="http://schemas.microsoft.com/office/powerpoint/2010/main" val="2734345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8539B3-9991-4B80-ACD7-FD58BDA9BCAA}"/>
              </a:ext>
            </a:extLst>
          </p:cNvPr>
          <p:cNvSpPr>
            <a:spLocks noGrp="1"/>
          </p:cNvSpPr>
          <p:nvPr>
            <p:ph type="title"/>
          </p:nvPr>
        </p:nvSpPr>
        <p:spPr/>
        <p:txBody>
          <a:bodyPr/>
          <a:lstStyle/>
          <a:p>
            <a:r>
              <a:rPr lang="en-GB" dirty="0"/>
              <a:t>Modules </a:t>
            </a:r>
          </a:p>
        </p:txBody>
      </p:sp>
      <p:graphicFrame>
        <p:nvGraphicFramePr>
          <p:cNvPr id="6" name="Table 5">
            <a:extLst>
              <a:ext uri="{FF2B5EF4-FFF2-40B4-BE49-F238E27FC236}">
                <a16:creationId xmlns:a16="http://schemas.microsoft.com/office/drawing/2014/main" xmlns="" id="{BF529FD6-18E0-4BAF-911E-1C63A0C15824}"/>
              </a:ext>
            </a:extLst>
          </p:cNvPr>
          <p:cNvGraphicFramePr>
            <a:graphicFrameLocks noGrp="1"/>
          </p:cNvGraphicFramePr>
          <p:nvPr>
            <p:extLst>
              <p:ext uri="{D42A27DB-BD31-4B8C-83A1-F6EECF244321}">
                <p14:modId xmlns:p14="http://schemas.microsoft.com/office/powerpoint/2010/main" val="2928633310"/>
              </p:ext>
            </p:extLst>
          </p:nvPr>
        </p:nvGraphicFramePr>
        <p:xfrm>
          <a:off x="2731325" y="273132"/>
          <a:ext cx="2966902" cy="6326273"/>
        </p:xfrm>
        <a:graphic>
          <a:graphicData uri="http://schemas.openxmlformats.org/drawingml/2006/table">
            <a:tbl>
              <a:tblPr/>
              <a:tblGrid>
                <a:gridCol w="2743514">
                  <a:extLst>
                    <a:ext uri="{9D8B030D-6E8A-4147-A177-3AD203B41FA5}">
                      <a16:colId xmlns:a16="http://schemas.microsoft.com/office/drawing/2014/main" xmlns="" val="2349122176"/>
                    </a:ext>
                  </a:extLst>
                </a:gridCol>
                <a:gridCol w="223388">
                  <a:extLst>
                    <a:ext uri="{9D8B030D-6E8A-4147-A177-3AD203B41FA5}">
                      <a16:colId xmlns:a16="http://schemas.microsoft.com/office/drawing/2014/main" xmlns="" val="3958416215"/>
                    </a:ext>
                  </a:extLst>
                </a:gridCol>
              </a:tblGrid>
              <a:tr h="1263639">
                <a:tc>
                  <a:txBody>
                    <a:bodyPr/>
                    <a:lstStyle/>
                    <a:p>
                      <a:pPr algn="l" fontAlgn="t"/>
                      <a:r>
                        <a:rPr lang="en-GB" sz="1600" dirty="0">
                          <a:solidFill>
                            <a:srgbClr val="FFFFFF"/>
                          </a:solidFill>
                          <a:effectLst/>
                        </a:rPr>
                        <a:t>Module</a:t>
                      </a:r>
                    </a:p>
                    <a:p>
                      <a:pPr algn="l" fontAlgn="t"/>
                      <a:r>
                        <a:rPr lang="en-GB" sz="1600" dirty="0">
                          <a:solidFill>
                            <a:srgbClr val="FFFFFF"/>
                          </a:solidFill>
                          <a:effectLst/>
                        </a:rPr>
                        <a:t>Year 1 </a:t>
                      </a:r>
                    </a:p>
                    <a:p>
                      <a:pPr algn="l" fontAlgn="t"/>
                      <a:endParaRPr lang="en-GB" sz="1600" dirty="0">
                        <a:solidFill>
                          <a:srgbClr val="FFFFFF"/>
                        </a:solidFill>
                        <a:effectLst/>
                      </a:endParaRPr>
                    </a:p>
                  </a:txBody>
                  <a:tcPr marL="82495" marR="82495" marT="82495" marB="82495">
                    <a:lnL>
                      <a:noFill/>
                    </a:lnL>
                    <a:lnR>
                      <a:noFill/>
                    </a:lnR>
                    <a:lnT>
                      <a:noFill/>
                    </a:lnT>
                    <a:lnB w="9525" cap="flat" cmpd="sng" algn="ctr">
                      <a:solidFill>
                        <a:srgbClr val="DBD8D8"/>
                      </a:solidFill>
                      <a:prstDash val="solid"/>
                      <a:round/>
                      <a:headEnd type="none" w="med" len="med"/>
                      <a:tailEnd type="none" w="med" len="med"/>
                    </a:lnB>
                    <a:solidFill>
                      <a:srgbClr val="0872B1"/>
                    </a:solidFill>
                  </a:tcPr>
                </a:tc>
                <a:tc>
                  <a:txBody>
                    <a:bodyPr/>
                    <a:lstStyle/>
                    <a:p>
                      <a:pPr algn="l" fontAlgn="t"/>
                      <a:r>
                        <a:rPr lang="en-GB" sz="1600">
                          <a:solidFill>
                            <a:srgbClr val="FFFFFF"/>
                          </a:solidFill>
                          <a:effectLst/>
                        </a:rPr>
                        <a:t>CATs</a:t>
                      </a:r>
                    </a:p>
                  </a:txBody>
                  <a:tcPr marL="82495" marR="82495" marT="82495" marB="82495">
                    <a:lnL>
                      <a:noFill/>
                    </a:lnL>
                    <a:lnR>
                      <a:noFill/>
                    </a:lnR>
                    <a:lnT>
                      <a:noFill/>
                    </a:lnT>
                    <a:lnB w="9525" cap="flat" cmpd="sng" algn="ctr">
                      <a:solidFill>
                        <a:srgbClr val="DBD8D8"/>
                      </a:solidFill>
                      <a:prstDash val="solid"/>
                      <a:round/>
                      <a:headEnd type="none" w="med" len="med"/>
                      <a:tailEnd type="none" w="med" len="med"/>
                    </a:lnB>
                    <a:solidFill>
                      <a:srgbClr val="0872B1"/>
                    </a:solidFill>
                  </a:tcPr>
                </a:tc>
                <a:extLst>
                  <a:ext uri="{0D108BD9-81ED-4DB2-BD59-A6C34878D82A}">
                    <a16:rowId xmlns:a16="http://schemas.microsoft.com/office/drawing/2014/main" xmlns="" val="3617588850"/>
                  </a:ext>
                </a:extLst>
              </a:tr>
              <a:tr h="993436">
                <a:tc gridSpan="2">
                  <a:txBody>
                    <a:bodyPr/>
                    <a:lstStyle/>
                    <a:p>
                      <a:pPr algn="l" fontAlgn="t"/>
                      <a:r>
                        <a:rPr lang="en-US" sz="1600" dirty="0">
                          <a:solidFill>
                            <a:srgbClr val="353637"/>
                          </a:solidFill>
                          <a:effectLst/>
                        </a:rPr>
                        <a:t>To complete your programme you must pass the following compulsory modules:</a:t>
                      </a:r>
                    </a:p>
                  </a:txBody>
                  <a:tcPr marL="82495" marR="82495" marT="82495" marB="82495">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E4E1E1"/>
                    </a:solidFill>
                  </a:tcPr>
                </a:tc>
                <a:tc hMerge="1">
                  <a:txBody>
                    <a:bodyPr/>
                    <a:lstStyle/>
                    <a:p>
                      <a:endParaRPr lang="en-GB"/>
                    </a:p>
                  </a:txBody>
                  <a:tcPr/>
                </a:tc>
                <a:extLst>
                  <a:ext uri="{0D108BD9-81ED-4DB2-BD59-A6C34878D82A}">
                    <a16:rowId xmlns:a16="http://schemas.microsoft.com/office/drawing/2014/main" xmlns="" val="1543471021"/>
                  </a:ext>
                </a:extLst>
              </a:tr>
              <a:tr h="759799">
                <a:tc>
                  <a:txBody>
                    <a:bodyPr/>
                    <a:lstStyle/>
                    <a:p>
                      <a:pPr fontAlgn="t"/>
                      <a:r>
                        <a:rPr lang="en-US" sz="1600" u="none" strike="noStrike">
                          <a:solidFill>
                            <a:srgbClr val="0B72B1"/>
                          </a:solidFill>
                          <a:effectLst/>
                          <a:hlinkClick r:id="rId2"/>
                        </a:rPr>
                        <a:t>PS4001: Foundations of Paramedic Practice</a:t>
                      </a:r>
                      <a:endParaRPr lang="en-US" sz="1600">
                        <a:effectLst/>
                      </a:endParaRP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600">
                          <a:effectLst/>
                        </a:rPr>
                        <a:t>30</a:t>
                      </a: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376474377"/>
                  </a:ext>
                </a:extLst>
              </a:tr>
              <a:tr h="759799">
                <a:tc>
                  <a:txBody>
                    <a:bodyPr/>
                    <a:lstStyle/>
                    <a:p>
                      <a:pPr fontAlgn="t"/>
                      <a:r>
                        <a:rPr lang="en-US" sz="1600" u="none" strike="noStrike">
                          <a:solidFill>
                            <a:srgbClr val="0B72B1"/>
                          </a:solidFill>
                          <a:effectLst/>
                          <a:hlinkClick r:id="rId3"/>
                        </a:rPr>
                        <a:t>PS4002: Evidence Based Practice 1</a:t>
                      </a:r>
                      <a:endParaRPr lang="en-US" sz="1600">
                        <a:effectLst/>
                      </a:endParaRP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600">
                          <a:effectLst/>
                        </a:rPr>
                        <a:t>15</a:t>
                      </a: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1595623526"/>
                  </a:ext>
                </a:extLst>
              </a:tr>
              <a:tr h="759799">
                <a:tc>
                  <a:txBody>
                    <a:bodyPr/>
                    <a:lstStyle/>
                    <a:p>
                      <a:pPr fontAlgn="t"/>
                      <a:r>
                        <a:rPr lang="en-GB" sz="1600" u="none" strike="noStrike">
                          <a:solidFill>
                            <a:srgbClr val="0B72B1"/>
                          </a:solidFill>
                          <a:effectLst/>
                          <a:hlinkClick r:id="rId4"/>
                        </a:rPr>
                        <a:t>PS4003: Practice Education 1</a:t>
                      </a:r>
                      <a:endParaRPr lang="en-GB" sz="1600">
                        <a:effectLst/>
                      </a:endParaRP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600">
                          <a:effectLst/>
                        </a:rPr>
                        <a:t>30</a:t>
                      </a: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3542189174"/>
                  </a:ext>
                </a:extLst>
              </a:tr>
              <a:tr h="1030002">
                <a:tc>
                  <a:txBody>
                    <a:bodyPr/>
                    <a:lstStyle/>
                    <a:p>
                      <a:pPr fontAlgn="t"/>
                      <a:r>
                        <a:rPr lang="en-US" sz="1600" u="none" strike="noStrike">
                          <a:solidFill>
                            <a:srgbClr val="0B72B1"/>
                          </a:solidFill>
                          <a:effectLst/>
                          <a:hlinkClick r:id="rId5"/>
                        </a:rPr>
                        <a:t>PS4004: Foundations of Anatomy and Physiology to Support Clinical Practice</a:t>
                      </a:r>
                      <a:endParaRPr lang="en-US" sz="1600">
                        <a:effectLst/>
                      </a:endParaRP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600">
                          <a:effectLst/>
                        </a:rPr>
                        <a:t>30</a:t>
                      </a: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367782571"/>
                  </a:ext>
                </a:extLst>
              </a:tr>
              <a:tr h="759799">
                <a:tc>
                  <a:txBody>
                    <a:bodyPr/>
                    <a:lstStyle/>
                    <a:p>
                      <a:pPr fontAlgn="t"/>
                      <a:r>
                        <a:rPr lang="en-US" sz="1600" u="none" strike="noStrike" dirty="0">
                          <a:solidFill>
                            <a:srgbClr val="0B72B1"/>
                          </a:solidFill>
                          <a:effectLst/>
                          <a:hlinkClick r:id="rId6"/>
                        </a:rPr>
                        <a:t>PS4006: Skills and Simulation 1</a:t>
                      </a:r>
                      <a:endParaRPr lang="en-US" sz="1600" dirty="0">
                        <a:effectLst/>
                      </a:endParaRP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600" dirty="0">
                          <a:effectLst/>
                        </a:rPr>
                        <a:t>15</a:t>
                      </a:r>
                    </a:p>
                  </a:txBody>
                  <a:tcPr marL="98994" marR="98994" marT="98994" marB="98994">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1054445154"/>
                  </a:ext>
                </a:extLst>
              </a:tr>
            </a:tbl>
          </a:graphicData>
        </a:graphic>
      </p:graphicFrame>
      <p:sp>
        <p:nvSpPr>
          <p:cNvPr id="7" name="Rectangle 2">
            <a:extLst>
              <a:ext uri="{FF2B5EF4-FFF2-40B4-BE49-F238E27FC236}">
                <a16:creationId xmlns:a16="http://schemas.microsoft.com/office/drawing/2014/main" xmlns="" id="{853E43FE-4F45-4E12-A849-79D6FDBFD79B}"/>
              </a:ext>
            </a:extLst>
          </p:cNvPr>
          <p:cNvSpPr>
            <a:spLocks noChangeArrowheads="1"/>
          </p:cNvSpPr>
          <p:nvPr/>
        </p:nvSpPr>
        <p:spPr bwMode="auto">
          <a:xfrm>
            <a:off x="4359275" y="854825"/>
            <a:ext cx="65" cy="373149"/>
          </a:xfrm>
          <a:prstGeom prst="rect">
            <a:avLst/>
          </a:prstGeom>
          <a:solidFill>
            <a:srgbClr val="1881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xmlns="" id="{B7B108AF-CF74-4A8F-9287-D601C8D5530B}"/>
              </a:ext>
            </a:extLst>
          </p:cNvPr>
          <p:cNvGraphicFramePr>
            <a:graphicFrameLocks noGrp="1"/>
          </p:cNvGraphicFramePr>
          <p:nvPr>
            <p:extLst>
              <p:ext uri="{D42A27DB-BD31-4B8C-83A1-F6EECF244321}">
                <p14:modId xmlns:p14="http://schemas.microsoft.com/office/powerpoint/2010/main" val="1701807473"/>
              </p:ext>
            </p:extLst>
          </p:nvPr>
        </p:nvGraphicFramePr>
        <p:xfrm>
          <a:off x="6096000" y="273130"/>
          <a:ext cx="2904332" cy="6326270"/>
        </p:xfrm>
        <a:graphic>
          <a:graphicData uri="http://schemas.openxmlformats.org/drawingml/2006/table">
            <a:tbl>
              <a:tblPr/>
              <a:tblGrid>
                <a:gridCol w="2684468">
                  <a:extLst>
                    <a:ext uri="{9D8B030D-6E8A-4147-A177-3AD203B41FA5}">
                      <a16:colId xmlns:a16="http://schemas.microsoft.com/office/drawing/2014/main" xmlns="" val="481501042"/>
                    </a:ext>
                  </a:extLst>
                </a:gridCol>
                <a:gridCol w="219864">
                  <a:extLst>
                    <a:ext uri="{9D8B030D-6E8A-4147-A177-3AD203B41FA5}">
                      <a16:colId xmlns:a16="http://schemas.microsoft.com/office/drawing/2014/main" xmlns="" val="3945954869"/>
                    </a:ext>
                  </a:extLst>
                </a:gridCol>
              </a:tblGrid>
              <a:tr h="1198462">
                <a:tc>
                  <a:txBody>
                    <a:bodyPr/>
                    <a:lstStyle/>
                    <a:p>
                      <a:pPr algn="l" fontAlgn="t"/>
                      <a:r>
                        <a:rPr lang="en-GB" sz="1400" dirty="0">
                          <a:solidFill>
                            <a:srgbClr val="FFFFFF"/>
                          </a:solidFill>
                          <a:effectLst/>
                        </a:rPr>
                        <a:t>Module</a:t>
                      </a:r>
                    </a:p>
                    <a:p>
                      <a:pPr algn="l" fontAlgn="t"/>
                      <a:r>
                        <a:rPr lang="en-GB" sz="1400" dirty="0">
                          <a:solidFill>
                            <a:srgbClr val="FFFFFF"/>
                          </a:solidFill>
                          <a:effectLst/>
                        </a:rPr>
                        <a:t>Year 2</a:t>
                      </a:r>
                    </a:p>
                  </a:txBody>
                  <a:tcPr marL="72911" marR="72911" marT="72911" marB="72911">
                    <a:lnL>
                      <a:noFill/>
                    </a:lnL>
                    <a:lnR>
                      <a:noFill/>
                    </a:lnR>
                    <a:lnT>
                      <a:noFill/>
                    </a:lnT>
                    <a:lnB w="9525" cap="flat" cmpd="sng" algn="ctr">
                      <a:solidFill>
                        <a:srgbClr val="DBD8D8"/>
                      </a:solidFill>
                      <a:prstDash val="solid"/>
                      <a:round/>
                      <a:headEnd type="none" w="med" len="med"/>
                      <a:tailEnd type="none" w="med" len="med"/>
                    </a:lnB>
                    <a:solidFill>
                      <a:srgbClr val="0872B1"/>
                    </a:solidFill>
                  </a:tcPr>
                </a:tc>
                <a:tc>
                  <a:txBody>
                    <a:bodyPr/>
                    <a:lstStyle/>
                    <a:p>
                      <a:pPr algn="l" fontAlgn="t"/>
                      <a:r>
                        <a:rPr lang="en-GB" sz="1400">
                          <a:solidFill>
                            <a:srgbClr val="FFFFFF"/>
                          </a:solidFill>
                          <a:effectLst/>
                        </a:rPr>
                        <a:t>CATs</a:t>
                      </a:r>
                    </a:p>
                  </a:txBody>
                  <a:tcPr marL="72911" marR="72911" marT="72911" marB="72911">
                    <a:lnL>
                      <a:noFill/>
                    </a:lnL>
                    <a:lnR>
                      <a:noFill/>
                    </a:lnR>
                    <a:lnT>
                      <a:noFill/>
                    </a:lnT>
                    <a:lnB w="9525" cap="flat" cmpd="sng" algn="ctr">
                      <a:solidFill>
                        <a:srgbClr val="DBD8D8"/>
                      </a:solidFill>
                      <a:prstDash val="solid"/>
                      <a:round/>
                      <a:headEnd type="none" w="med" len="med"/>
                      <a:tailEnd type="none" w="med" len="med"/>
                    </a:lnB>
                    <a:solidFill>
                      <a:srgbClr val="0872B1"/>
                    </a:solidFill>
                  </a:tcPr>
                </a:tc>
                <a:extLst>
                  <a:ext uri="{0D108BD9-81ED-4DB2-BD59-A6C34878D82A}">
                    <a16:rowId xmlns:a16="http://schemas.microsoft.com/office/drawing/2014/main" xmlns="" val="1221949721"/>
                  </a:ext>
                </a:extLst>
              </a:tr>
              <a:tr h="797884">
                <a:tc gridSpan="2">
                  <a:txBody>
                    <a:bodyPr/>
                    <a:lstStyle/>
                    <a:p>
                      <a:pPr algn="l" fontAlgn="t"/>
                      <a:r>
                        <a:rPr lang="en-US" sz="1400" dirty="0">
                          <a:solidFill>
                            <a:srgbClr val="353637"/>
                          </a:solidFill>
                          <a:effectLst/>
                        </a:rPr>
                        <a:t>To complete your programme you must pass the following compulsory modules:</a:t>
                      </a:r>
                    </a:p>
                  </a:txBody>
                  <a:tcPr marL="72911" marR="72911" marT="72911" marB="72911">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E4E1E1"/>
                    </a:solidFill>
                  </a:tcPr>
                </a:tc>
                <a:tc hMerge="1">
                  <a:txBody>
                    <a:bodyPr/>
                    <a:lstStyle/>
                    <a:p>
                      <a:endParaRPr lang="en-GB"/>
                    </a:p>
                  </a:txBody>
                  <a:tcPr/>
                </a:tc>
                <a:extLst>
                  <a:ext uri="{0D108BD9-81ED-4DB2-BD59-A6C34878D82A}">
                    <a16:rowId xmlns:a16="http://schemas.microsoft.com/office/drawing/2014/main" xmlns="" val="622588307"/>
                  </a:ext>
                </a:extLst>
              </a:tr>
              <a:tr h="721654">
                <a:tc>
                  <a:txBody>
                    <a:bodyPr/>
                    <a:lstStyle/>
                    <a:p>
                      <a:pPr fontAlgn="t"/>
                      <a:r>
                        <a:rPr lang="en-US" sz="1400" u="none" strike="noStrike">
                          <a:solidFill>
                            <a:srgbClr val="0B72B1"/>
                          </a:solidFill>
                          <a:effectLst/>
                          <a:hlinkClick r:id="rId7"/>
                        </a:rPr>
                        <a:t>PS5001: Pathophysiology for Paramedic Practice</a:t>
                      </a:r>
                      <a:endParaRPr lang="en-US" sz="140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15</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2291707425"/>
                  </a:ext>
                </a:extLst>
              </a:tr>
              <a:tr h="721654">
                <a:tc>
                  <a:txBody>
                    <a:bodyPr/>
                    <a:lstStyle/>
                    <a:p>
                      <a:pPr fontAlgn="t"/>
                      <a:r>
                        <a:rPr lang="en-US" sz="1400" u="none" strike="noStrike" dirty="0">
                          <a:solidFill>
                            <a:srgbClr val="0B72B1"/>
                          </a:solidFill>
                          <a:effectLst/>
                          <a:hlinkClick r:id="rId8"/>
                        </a:rPr>
                        <a:t>PS5002: Evidence Based Practice 2</a:t>
                      </a:r>
                      <a:endParaRPr lang="en-US" sz="1400" dirty="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15</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682585453"/>
                  </a:ext>
                </a:extLst>
              </a:tr>
              <a:tr h="721654">
                <a:tc>
                  <a:txBody>
                    <a:bodyPr/>
                    <a:lstStyle/>
                    <a:p>
                      <a:pPr fontAlgn="t"/>
                      <a:r>
                        <a:rPr lang="en-GB" sz="1400" u="none" strike="noStrike" dirty="0">
                          <a:solidFill>
                            <a:srgbClr val="0B72B1"/>
                          </a:solidFill>
                          <a:effectLst/>
                          <a:hlinkClick r:id="rId9"/>
                        </a:rPr>
                        <a:t>PS5003: Practice Education 2</a:t>
                      </a:r>
                      <a:endParaRPr lang="en-GB" sz="1400" dirty="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30</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3156409482"/>
                  </a:ext>
                </a:extLst>
              </a:tr>
              <a:tr h="721654">
                <a:tc>
                  <a:txBody>
                    <a:bodyPr/>
                    <a:lstStyle/>
                    <a:p>
                      <a:pPr fontAlgn="t"/>
                      <a:r>
                        <a:rPr lang="en-GB" sz="1400" u="none" strike="noStrike">
                          <a:solidFill>
                            <a:srgbClr val="0B72B1"/>
                          </a:solidFill>
                          <a:effectLst/>
                          <a:hlinkClick r:id="rId10"/>
                        </a:rPr>
                        <a:t>PS5004: Applied Pharmacology</a:t>
                      </a:r>
                      <a:endParaRPr lang="en-GB" sz="140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15</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2698258555"/>
                  </a:ext>
                </a:extLst>
              </a:tr>
              <a:tr h="721654">
                <a:tc>
                  <a:txBody>
                    <a:bodyPr/>
                    <a:lstStyle/>
                    <a:p>
                      <a:pPr fontAlgn="t"/>
                      <a:r>
                        <a:rPr lang="en-GB" sz="1400" u="none" strike="noStrike">
                          <a:solidFill>
                            <a:srgbClr val="0B72B1"/>
                          </a:solidFill>
                          <a:effectLst/>
                          <a:hlinkClick r:id="rId11"/>
                        </a:rPr>
                        <a:t>PS5005: Emergency Mental Health</a:t>
                      </a:r>
                      <a:endParaRPr lang="en-GB" sz="140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15</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2843948405"/>
                  </a:ext>
                </a:extLst>
              </a:tr>
              <a:tr h="721654">
                <a:tc>
                  <a:txBody>
                    <a:bodyPr/>
                    <a:lstStyle/>
                    <a:p>
                      <a:pPr fontAlgn="t"/>
                      <a:r>
                        <a:rPr lang="en-US" sz="1400" u="none" strike="noStrike">
                          <a:solidFill>
                            <a:srgbClr val="0B72B1"/>
                          </a:solidFill>
                          <a:effectLst/>
                          <a:hlinkClick r:id="rId12"/>
                        </a:rPr>
                        <a:t>PS5006: Skills and Simulation 2</a:t>
                      </a:r>
                      <a:endParaRPr lang="en-US" sz="140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dirty="0">
                          <a:effectLst/>
                        </a:rPr>
                        <a:t>30</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2440411603"/>
                  </a:ext>
                </a:extLst>
              </a:tr>
            </a:tbl>
          </a:graphicData>
        </a:graphic>
      </p:graphicFrame>
      <p:graphicFrame>
        <p:nvGraphicFramePr>
          <p:cNvPr id="9" name="Table 8">
            <a:extLst>
              <a:ext uri="{FF2B5EF4-FFF2-40B4-BE49-F238E27FC236}">
                <a16:creationId xmlns:a16="http://schemas.microsoft.com/office/drawing/2014/main" xmlns="" id="{074F2342-F9E1-4AA5-9305-7EA23CCDEFA3}"/>
              </a:ext>
            </a:extLst>
          </p:cNvPr>
          <p:cNvGraphicFramePr>
            <a:graphicFrameLocks noGrp="1"/>
          </p:cNvGraphicFramePr>
          <p:nvPr>
            <p:extLst>
              <p:ext uri="{D42A27DB-BD31-4B8C-83A1-F6EECF244321}">
                <p14:modId xmlns:p14="http://schemas.microsoft.com/office/powerpoint/2010/main" val="966859395"/>
              </p:ext>
            </p:extLst>
          </p:nvPr>
        </p:nvGraphicFramePr>
        <p:xfrm>
          <a:off x="9227127" y="273130"/>
          <a:ext cx="2712099" cy="6326275"/>
        </p:xfrm>
        <a:graphic>
          <a:graphicData uri="http://schemas.openxmlformats.org/drawingml/2006/table">
            <a:tbl>
              <a:tblPr/>
              <a:tblGrid>
                <a:gridCol w="2486301">
                  <a:extLst>
                    <a:ext uri="{9D8B030D-6E8A-4147-A177-3AD203B41FA5}">
                      <a16:colId xmlns:a16="http://schemas.microsoft.com/office/drawing/2014/main" xmlns="" val="3591327110"/>
                    </a:ext>
                  </a:extLst>
                </a:gridCol>
                <a:gridCol w="225798">
                  <a:extLst>
                    <a:ext uri="{9D8B030D-6E8A-4147-A177-3AD203B41FA5}">
                      <a16:colId xmlns:a16="http://schemas.microsoft.com/office/drawing/2014/main" xmlns="" val="2338631622"/>
                    </a:ext>
                  </a:extLst>
                </a:gridCol>
              </a:tblGrid>
              <a:tr h="1171666">
                <a:tc>
                  <a:txBody>
                    <a:bodyPr/>
                    <a:lstStyle/>
                    <a:p>
                      <a:pPr algn="l" fontAlgn="t"/>
                      <a:r>
                        <a:rPr lang="en-GB" sz="1400" dirty="0">
                          <a:solidFill>
                            <a:srgbClr val="FFFFFF"/>
                          </a:solidFill>
                          <a:effectLst/>
                        </a:rPr>
                        <a:t>Module</a:t>
                      </a:r>
                    </a:p>
                    <a:p>
                      <a:pPr algn="l" fontAlgn="t"/>
                      <a:r>
                        <a:rPr lang="en-GB" sz="1400" dirty="0">
                          <a:solidFill>
                            <a:srgbClr val="FFFFFF"/>
                          </a:solidFill>
                          <a:effectLst/>
                        </a:rPr>
                        <a:t>Year 3 </a:t>
                      </a:r>
                    </a:p>
                  </a:txBody>
                  <a:tcPr marL="72911" marR="72911" marT="72911" marB="72911">
                    <a:lnL>
                      <a:noFill/>
                    </a:lnL>
                    <a:lnR>
                      <a:noFill/>
                    </a:lnR>
                    <a:lnT>
                      <a:noFill/>
                    </a:lnT>
                    <a:lnB w="9525" cap="flat" cmpd="sng" algn="ctr">
                      <a:solidFill>
                        <a:srgbClr val="DBD8D8"/>
                      </a:solidFill>
                      <a:prstDash val="solid"/>
                      <a:round/>
                      <a:headEnd type="none" w="med" len="med"/>
                      <a:tailEnd type="none" w="med" len="med"/>
                    </a:lnB>
                    <a:solidFill>
                      <a:srgbClr val="0872B1"/>
                    </a:solidFill>
                  </a:tcPr>
                </a:tc>
                <a:tc>
                  <a:txBody>
                    <a:bodyPr/>
                    <a:lstStyle/>
                    <a:p>
                      <a:pPr algn="l" fontAlgn="t"/>
                      <a:r>
                        <a:rPr lang="en-GB" sz="1400">
                          <a:solidFill>
                            <a:srgbClr val="FFFFFF"/>
                          </a:solidFill>
                          <a:effectLst/>
                        </a:rPr>
                        <a:t>CATs</a:t>
                      </a:r>
                    </a:p>
                  </a:txBody>
                  <a:tcPr marL="72911" marR="72911" marT="72911" marB="72911">
                    <a:lnL>
                      <a:noFill/>
                    </a:lnL>
                    <a:lnR>
                      <a:noFill/>
                    </a:lnR>
                    <a:lnT>
                      <a:noFill/>
                    </a:lnT>
                    <a:lnB w="9525" cap="flat" cmpd="sng" algn="ctr">
                      <a:solidFill>
                        <a:srgbClr val="DBD8D8"/>
                      </a:solidFill>
                      <a:prstDash val="solid"/>
                      <a:round/>
                      <a:headEnd type="none" w="med" len="med"/>
                      <a:tailEnd type="none" w="med" len="med"/>
                    </a:lnB>
                    <a:solidFill>
                      <a:srgbClr val="0872B1"/>
                    </a:solidFill>
                  </a:tcPr>
                </a:tc>
                <a:extLst>
                  <a:ext uri="{0D108BD9-81ED-4DB2-BD59-A6C34878D82A}">
                    <a16:rowId xmlns:a16="http://schemas.microsoft.com/office/drawing/2014/main" xmlns="" val="3627100938"/>
                  </a:ext>
                </a:extLst>
              </a:tr>
              <a:tr h="921495">
                <a:tc gridSpan="2">
                  <a:txBody>
                    <a:bodyPr/>
                    <a:lstStyle/>
                    <a:p>
                      <a:pPr algn="l" fontAlgn="t"/>
                      <a:r>
                        <a:rPr lang="en-US" sz="1400" dirty="0">
                          <a:solidFill>
                            <a:srgbClr val="353637"/>
                          </a:solidFill>
                          <a:effectLst/>
                        </a:rPr>
                        <a:t>To complete your programme you must pass the following compulsory modules:</a:t>
                      </a:r>
                    </a:p>
                  </a:txBody>
                  <a:tcPr marL="72911" marR="72911" marT="72911" marB="72911">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E4E1E1"/>
                    </a:solidFill>
                  </a:tcPr>
                </a:tc>
                <a:tc hMerge="1">
                  <a:txBody>
                    <a:bodyPr/>
                    <a:lstStyle/>
                    <a:p>
                      <a:endParaRPr lang="en-GB"/>
                    </a:p>
                  </a:txBody>
                  <a:tcPr/>
                </a:tc>
                <a:extLst>
                  <a:ext uri="{0D108BD9-81ED-4DB2-BD59-A6C34878D82A}">
                    <a16:rowId xmlns:a16="http://schemas.microsoft.com/office/drawing/2014/main" xmlns="" val="3314389786"/>
                  </a:ext>
                </a:extLst>
              </a:tr>
              <a:tr h="705519">
                <a:tc>
                  <a:txBody>
                    <a:bodyPr/>
                    <a:lstStyle/>
                    <a:p>
                      <a:pPr fontAlgn="t"/>
                      <a:r>
                        <a:rPr lang="en-US" sz="1400" u="none" strike="noStrike">
                          <a:solidFill>
                            <a:srgbClr val="0B72B1"/>
                          </a:solidFill>
                          <a:effectLst/>
                          <a:hlinkClick r:id="rId13"/>
                        </a:rPr>
                        <a:t>PS6001: Leading and Managing Service</a:t>
                      </a:r>
                      <a:endParaRPr lang="en-US" sz="140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15</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4107397089"/>
                  </a:ext>
                </a:extLst>
              </a:tr>
              <a:tr h="705519">
                <a:tc>
                  <a:txBody>
                    <a:bodyPr/>
                    <a:lstStyle/>
                    <a:p>
                      <a:pPr fontAlgn="t"/>
                      <a:r>
                        <a:rPr lang="en-US" sz="1400" u="none" strike="noStrike">
                          <a:solidFill>
                            <a:srgbClr val="0B72B1"/>
                          </a:solidFill>
                          <a:effectLst/>
                          <a:hlinkClick r:id="rId14"/>
                        </a:rPr>
                        <a:t>PS6002: Facilitating Learning in the Workplace</a:t>
                      </a:r>
                      <a:endParaRPr lang="en-US" sz="140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15</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1396517288"/>
                  </a:ext>
                </a:extLst>
              </a:tr>
              <a:tr h="705519">
                <a:tc>
                  <a:txBody>
                    <a:bodyPr/>
                    <a:lstStyle/>
                    <a:p>
                      <a:pPr fontAlgn="t"/>
                      <a:r>
                        <a:rPr lang="en-GB" sz="1400" u="none" strike="noStrike" dirty="0">
                          <a:solidFill>
                            <a:srgbClr val="0B72B1"/>
                          </a:solidFill>
                          <a:effectLst/>
                          <a:hlinkClick r:id="rId15"/>
                        </a:rPr>
                        <a:t>PS6003: Practice Education 3</a:t>
                      </a:r>
                      <a:endParaRPr lang="en-GB" sz="1400" dirty="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30</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3475878932"/>
                  </a:ext>
                </a:extLst>
              </a:tr>
              <a:tr h="705519">
                <a:tc>
                  <a:txBody>
                    <a:bodyPr/>
                    <a:lstStyle/>
                    <a:p>
                      <a:pPr fontAlgn="t"/>
                      <a:r>
                        <a:rPr lang="en-US" sz="1400" u="none" strike="noStrike">
                          <a:solidFill>
                            <a:srgbClr val="0B72B1"/>
                          </a:solidFill>
                          <a:effectLst/>
                          <a:hlinkClick r:id="rId16"/>
                        </a:rPr>
                        <a:t>PS6004: Driving Change in Practice</a:t>
                      </a:r>
                      <a:endParaRPr lang="en-US" sz="140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30</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743988266"/>
                  </a:ext>
                </a:extLst>
              </a:tr>
              <a:tr h="705519">
                <a:tc>
                  <a:txBody>
                    <a:bodyPr/>
                    <a:lstStyle/>
                    <a:p>
                      <a:pPr fontAlgn="t"/>
                      <a:r>
                        <a:rPr lang="en-GB" sz="1400" u="none" strike="noStrike">
                          <a:solidFill>
                            <a:srgbClr val="0B72B1"/>
                          </a:solidFill>
                          <a:effectLst/>
                          <a:hlinkClick r:id="rId17"/>
                        </a:rPr>
                        <a:t>PS6005: Management of Trauma</a:t>
                      </a:r>
                      <a:endParaRPr lang="en-GB" sz="140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a:effectLst/>
                        </a:rPr>
                        <a:t>15</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1363800853"/>
                  </a:ext>
                </a:extLst>
              </a:tr>
              <a:tr h="705519">
                <a:tc>
                  <a:txBody>
                    <a:bodyPr/>
                    <a:lstStyle/>
                    <a:p>
                      <a:pPr fontAlgn="t"/>
                      <a:r>
                        <a:rPr lang="en-US" sz="1400" u="none" strike="noStrike">
                          <a:solidFill>
                            <a:srgbClr val="0B72B1"/>
                          </a:solidFill>
                          <a:effectLst/>
                          <a:hlinkClick r:id="rId18"/>
                        </a:rPr>
                        <a:t>PS6006: Management of Minor Illness</a:t>
                      </a:r>
                      <a:endParaRPr lang="en-US" sz="1400">
                        <a:effectLst/>
                      </a:endParaRP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tc>
                  <a:txBody>
                    <a:bodyPr/>
                    <a:lstStyle/>
                    <a:p>
                      <a:pPr fontAlgn="t"/>
                      <a:r>
                        <a:rPr lang="en-GB" sz="1400" dirty="0">
                          <a:effectLst/>
                        </a:rPr>
                        <a:t>15</a:t>
                      </a:r>
                    </a:p>
                  </a:txBody>
                  <a:tcPr marL="87493" marR="87493" marT="87493" marB="87493">
                    <a:lnL>
                      <a:noFill/>
                    </a:lnL>
                    <a:lnR>
                      <a:noFill/>
                    </a:lnR>
                    <a:lnT w="9525" cap="flat" cmpd="sng" algn="ctr">
                      <a:solidFill>
                        <a:srgbClr val="DBD8D8"/>
                      </a:solidFill>
                      <a:prstDash val="solid"/>
                      <a:round/>
                      <a:headEnd type="none" w="med" len="med"/>
                      <a:tailEnd type="none" w="med" len="med"/>
                    </a:lnT>
                    <a:lnB w="9525" cap="flat" cmpd="sng" algn="ctr">
                      <a:solidFill>
                        <a:srgbClr val="DBD8D8"/>
                      </a:solidFill>
                      <a:prstDash val="solid"/>
                      <a:round/>
                      <a:headEnd type="none" w="med" len="med"/>
                      <a:tailEnd type="none" w="med" len="med"/>
                    </a:lnB>
                    <a:solidFill>
                      <a:srgbClr val="F6F7F8"/>
                    </a:solidFill>
                  </a:tcPr>
                </a:tc>
                <a:extLst>
                  <a:ext uri="{0D108BD9-81ED-4DB2-BD59-A6C34878D82A}">
                    <a16:rowId xmlns:a16="http://schemas.microsoft.com/office/drawing/2014/main" xmlns="" val="2322988538"/>
                  </a:ext>
                </a:extLst>
              </a:tr>
            </a:tbl>
          </a:graphicData>
        </a:graphic>
      </p:graphicFrame>
    </p:spTree>
    <p:extLst>
      <p:ext uri="{BB962C8B-B14F-4D97-AF65-F5344CB8AC3E}">
        <p14:creationId xmlns:p14="http://schemas.microsoft.com/office/powerpoint/2010/main" val="570613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5A645-6755-445D-99F7-38D953155F4A}"/>
              </a:ext>
            </a:extLst>
          </p:cNvPr>
          <p:cNvSpPr>
            <a:spLocks noGrp="1"/>
          </p:cNvSpPr>
          <p:nvPr>
            <p:ph type="title"/>
          </p:nvPr>
        </p:nvSpPr>
        <p:spPr/>
        <p:txBody>
          <a:bodyPr/>
          <a:lstStyle/>
          <a:p>
            <a:r>
              <a:rPr lang="en-GB" dirty="0"/>
              <a:t>The cohorts</a:t>
            </a:r>
            <a:br>
              <a:rPr lang="en-GB" dirty="0"/>
            </a:br>
            <a:r>
              <a:rPr lang="en-GB" dirty="0"/>
              <a:t/>
            </a:r>
            <a:br>
              <a:rPr lang="en-GB" dirty="0"/>
            </a:br>
            <a:r>
              <a:rPr lang="en-GB" sz="2000" dirty="0"/>
              <a:t>Although we have hours attached to the course we are more concerned with capabilities. The allocation of hours assists in planning practice placements. Hours that are shown here are a guide to achieving a total of 1850 over 3 years </a:t>
            </a:r>
            <a:r>
              <a:rPr lang="en-GB" dirty="0"/>
              <a:t/>
            </a:r>
            <a:br>
              <a:rPr lang="en-GB" dirty="0"/>
            </a:br>
            <a:r>
              <a:rPr lang="en-GB" dirty="0"/>
              <a:t/>
            </a:r>
            <a:br>
              <a:rPr lang="en-GB" dirty="0"/>
            </a:br>
            <a:endParaRPr lang="en-GB" dirty="0"/>
          </a:p>
        </p:txBody>
      </p:sp>
      <p:sp>
        <p:nvSpPr>
          <p:cNvPr id="3" name="Content Placeholder 2">
            <a:extLst>
              <a:ext uri="{FF2B5EF4-FFF2-40B4-BE49-F238E27FC236}">
                <a16:creationId xmlns:a16="http://schemas.microsoft.com/office/drawing/2014/main" xmlns="" id="{7C8D002D-DA12-4166-9BE1-484421EDA297}"/>
              </a:ext>
            </a:extLst>
          </p:cNvPr>
          <p:cNvSpPr>
            <a:spLocks noGrp="1"/>
          </p:cNvSpPr>
          <p:nvPr>
            <p:ph idx="1"/>
          </p:nvPr>
        </p:nvSpPr>
        <p:spPr>
          <a:xfrm>
            <a:off x="3869268" y="697584"/>
            <a:ext cx="3370518" cy="5287164"/>
          </a:xfrm>
        </p:spPr>
        <p:txBody>
          <a:bodyPr>
            <a:normAutofit fontScale="92500" lnSpcReduction="10000"/>
          </a:bodyPr>
          <a:lstStyle/>
          <a:p>
            <a:r>
              <a:rPr lang="en-GB" b="1" dirty="0"/>
              <a:t>Year 1</a:t>
            </a:r>
          </a:p>
          <a:p>
            <a:pPr lvl="1"/>
            <a:r>
              <a:rPr lang="fr-FR" b="1" i="1" u="sng" dirty="0" err="1"/>
              <a:t>Hours</a:t>
            </a:r>
            <a:r>
              <a:rPr lang="fr-FR" dirty="0"/>
              <a:t/>
            </a:r>
            <a:br>
              <a:rPr lang="fr-FR" dirty="0"/>
            </a:br>
            <a:r>
              <a:rPr lang="fr-FR" dirty="0"/>
              <a:t>Ambulance                 350</a:t>
            </a:r>
            <a:br>
              <a:rPr lang="fr-FR" dirty="0"/>
            </a:br>
            <a:r>
              <a:rPr lang="fr-FR" dirty="0"/>
              <a:t>Non Ambulance       200</a:t>
            </a:r>
            <a:br>
              <a:rPr lang="fr-FR" dirty="0"/>
            </a:br>
            <a:r>
              <a:rPr lang="fr-FR" dirty="0"/>
              <a:t>Simulation                     55</a:t>
            </a:r>
          </a:p>
          <a:p>
            <a:pPr lvl="1"/>
            <a:endParaRPr lang="en-GB" dirty="0"/>
          </a:p>
          <a:p>
            <a:r>
              <a:rPr lang="en-GB" b="1" dirty="0"/>
              <a:t>Year 2</a:t>
            </a:r>
          </a:p>
          <a:p>
            <a:pPr lvl="1"/>
            <a:r>
              <a:rPr lang="fr-FR" b="1" i="1" u="sng" dirty="0" err="1"/>
              <a:t>Hours</a:t>
            </a:r>
            <a:r>
              <a:rPr lang="fr-FR" dirty="0"/>
              <a:t/>
            </a:r>
            <a:br>
              <a:rPr lang="fr-FR" dirty="0"/>
            </a:br>
            <a:r>
              <a:rPr lang="fr-FR" dirty="0"/>
              <a:t>Ambulance                 450</a:t>
            </a:r>
            <a:br>
              <a:rPr lang="fr-FR" dirty="0"/>
            </a:br>
            <a:r>
              <a:rPr lang="fr-FR" dirty="0"/>
              <a:t>Non Ambulance      200</a:t>
            </a:r>
            <a:br>
              <a:rPr lang="fr-FR" dirty="0"/>
            </a:br>
            <a:r>
              <a:rPr lang="fr-FR" dirty="0"/>
              <a:t>Simulation                     65</a:t>
            </a:r>
          </a:p>
          <a:p>
            <a:pPr lvl="1"/>
            <a:endParaRPr lang="fr-FR" dirty="0"/>
          </a:p>
          <a:p>
            <a:pPr lvl="1"/>
            <a:endParaRPr lang="fr-FR" dirty="0"/>
          </a:p>
          <a:p>
            <a:pPr lvl="1"/>
            <a:endParaRPr lang="fr-FR" dirty="0"/>
          </a:p>
          <a:p>
            <a:pPr lvl="1"/>
            <a:endParaRPr lang="en-GB" dirty="0"/>
          </a:p>
          <a:p>
            <a:r>
              <a:rPr lang="en-GB" b="1" dirty="0"/>
              <a:t>Year 3 </a:t>
            </a:r>
          </a:p>
          <a:p>
            <a:pPr lvl="1"/>
            <a:r>
              <a:rPr lang="fr-FR" b="1" i="1" u="sng" dirty="0" err="1"/>
              <a:t>Hours</a:t>
            </a:r>
            <a:r>
              <a:rPr lang="fr-FR" dirty="0"/>
              <a:t/>
            </a:r>
            <a:br>
              <a:rPr lang="fr-FR" dirty="0"/>
            </a:br>
            <a:r>
              <a:rPr lang="fr-FR" dirty="0"/>
              <a:t>Ambulance                 450</a:t>
            </a:r>
            <a:br>
              <a:rPr lang="fr-FR" dirty="0"/>
            </a:br>
            <a:r>
              <a:rPr lang="fr-FR" dirty="0"/>
              <a:t>Non Ambulance      200</a:t>
            </a:r>
            <a:br>
              <a:rPr lang="fr-FR" dirty="0"/>
            </a:br>
            <a:r>
              <a:rPr lang="fr-FR" dirty="0"/>
              <a:t>Simulation                     55</a:t>
            </a:r>
            <a:endParaRPr lang="en-GB" dirty="0"/>
          </a:p>
        </p:txBody>
      </p:sp>
      <p:sp>
        <p:nvSpPr>
          <p:cNvPr id="4" name="Rectangle 3">
            <a:extLst>
              <a:ext uri="{FF2B5EF4-FFF2-40B4-BE49-F238E27FC236}">
                <a16:creationId xmlns:a16="http://schemas.microsoft.com/office/drawing/2014/main" xmlns="" id="{45C63F0E-F149-4702-B5C6-1FC21B9CC5AE}"/>
              </a:ext>
            </a:extLst>
          </p:cNvPr>
          <p:cNvSpPr/>
          <p:nvPr/>
        </p:nvSpPr>
        <p:spPr>
          <a:xfrm>
            <a:off x="7239786" y="280138"/>
            <a:ext cx="4166648" cy="1687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The first year is centred around developing key care and communication skills as well as introduction to ambulance practice</a:t>
            </a:r>
          </a:p>
          <a:p>
            <a:endParaRPr lang="en-GB" sz="1400" dirty="0"/>
          </a:p>
          <a:p>
            <a:r>
              <a:rPr lang="en-GB" sz="1400" dirty="0"/>
              <a:t>Placements are at Care Homes, Special Schools and Ambulance based </a:t>
            </a:r>
          </a:p>
        </p:txBody>
      </p:sp>
      <p:sp>
        <p:nvSpPr>
          <p:cNvPr id="5" name="Rectangle 4">
            <a:extLst>
              <a:ext uri="{FF2B5EF4-FFF2-40B4-BE49-F238E27FC236}">
                <a16:creationId xmlns:a16="http://schemas.microsoft.com/office/drawing/2014/main" xmlns="" id="{3DE43A74-43D9-4CB4-8D11-BF8841FBB1D1}"/>
              </a:ext>
            </a:extLst>
          </p:cNvPr>
          <p:cNvSpPr/>
          <p:nvPr/>
        </p:nvSpPr>
        <p:spPr>
          <a:xfrm>
            <a:off x="7239786" y="2392193"/>
            <a:ext cx="4166648" cy="2064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Ambulance placement </a:t>
            </a:r>
            <a:r>
              <a:rPr lang="en-US" sz="1400" dirty="0"/>
              <a:t>undertaking Needle skills and improving health assessments, Learning ECG 12 leads in depth Transforming from year 1 to paramedic over the year so more emphasis on paramedic practice and skills </a:t>
            </a:r>
          </a:p>
          <a:p>
            <a:r>
              <a:rPr lang="en-US" sz="1400" b="1" dirty="0"/>
              <a:t>Skill development </a:t>
            </a:r>
            <a:r>
              <a:rPr lang="en-US" sz="1400" dirty="0"/>
              <a:t>Airway management and assessment skills including ventilation as well as ALS across the age range</a:t>
            </a:r>
          </a:p>
          <a:p>
            <a:endParaRPr lang="en-US" sz="1400" dirty="0"/>
          </a:p>
          <a:p>
            <a:endParaRPr lang="en-US" sz="1400" dirty="0"/>
          </a:p>
        </p:txBody>
      </p:sp>
      <p:sp>
        <p:nvSpPr>
          <p:cNvPr id="6" name="Rectangle 5">
            <a:extLst>
              <a:ext uri="{FF2B5EF4-FFF2-40B4-BE49-F238E27FC236}">
                <a16:creationId xmlns:a16="http://schemas.microsoft.com/office/drawing/2014/main" xmlns="" id="{C0CA4BD2-98DF-42DC-B591-1364C14F5BCA}"/>
              </a:ext>
            </a:extLst>
          </p:cNvPr>
          <p:cNvSpPr/>
          <p:nvPr/>
        </p:nvSpPr>
        <p:spPr>
          <a:xfrm>
            <a:off x="7239785" y="4722829"/>
            <a:ext cx="4166649" cy="1437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This year is about exploring the urgent and non urgent side of pre hospital care as well as developing leadership skills</a:t>
            </a:r>
          </a:p>
          <a:p>
            <a:endParaRPr lang="en-US" sz="1200"/>
          </a:p>
          <a:p>
            <a:r>
              <a:rPr lang="en-US" sz="1200"/>
              <a:t>Time in urgent care, EOC, GP practice etc</a:t>
            </a:r>
          </a:p>
          <a:p>
            <a:endParaRPr lang="en-US" sz="1200"/>
          </a:p>
          <a:p>
            <a:r>
              <a:rPr lang="en-US" sz="1200"/>
              <a:t>Developing independence and getting ready to be the NQP </a:t>
            </a:r>
            <a:endParaRPr lang="en-US" sz="1200" dirty="0"/>
          </a:p>
        </p:txBody>
      </p:sp>
    </p:spTree>
    <p:extLst>
      <p:ext uri="{BB962C8B-B14F-4D97-AF65-F5344CB8AC3E}">
        <p14:creationId xmlns:p14="http://schemas.microsoft.com/office/powerpoint/2010/main" val="208145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44E876-C66E-460A-B559-204336994EDB}"/>
              </a:ext>
            </a:extLst>
          </p:cNvPr>
          <p:cNvSpPr>
            <a:spLocks noGrp="1"/>
          </p:cNvSpPr>
          <p:nvPr>
            <p:ph type="title"/>
          </p:nvPr>
        </p:nvSpPr>
        <p:spPr/>
        <p:txBody>
          <a:bodyPr/>
          <a:lstStyle/>
          <a:p>
            <a:r>
              <a:rPr lang="en-GB" dirty="0"/>
              <a:t>Capabilities Framework </a:t>
            </a:r>
          </a:p>
        </p:txBody>
      </p:sp>
      <p:sp>
        <p:nvSpPr>
          <p:cNvPr id="3" name="Content Placeholder 2">
            <a:extLst>
              <a:ext uri="{FF2B5EF4-FFF2-40B4-BE49-F238E27FC236}">
                <a16:creationId xmlns:a16="http://schemas.microsoft.com/office/drawing/2014/main" xmlns="" id="{3544BFE0-C044-43F7-A82A-32CFC9AA9DEB}"/>
              </a:ext>
            </a:extLst>
          </p:cNvPr>
          <p:cNvSpPr>
            <a:spLocks noGrp="1"/>
          </p:cNvSpPr>
          <p:nvPr>
            <p:ph idx="1"/>
          </p:nvPr>
        </p:nvSpPr>
        <p:spPr/>
        <p:txBody>
          <a:bodyPr/>
          <a:lstStyle/>
          <a:p>
            <a:r>
              <a:rPr lang="en-US" dirty="0"/>
              <a:t>The capabilities, developed by Dr Freeman-May (2012) seek to describe the components of paramedic practice that can and should be assessed. </a:t>
            </a:r>
          </a:p>
          <a:p>
            <a:endParaRPr lang="en-US" dirty="0"/>
          </a:p>
          <a:p>
            <a:r>
              <a:rPr lang="en-US" dirty="0"/>
              <a:t>This work discussed areas of capability aligned to the professional responsibility of paramedics and the requirements of the Health and Care Professionals Council (HCPC) Standards of Proficiency for Paramedics </a:t>
            </a:r>
          </a:p>
          <a:p>
            <a:endParaRPr lang="en-US" dirty="0"/>
          </a:p>
          <a:p>
            <a:r>
              <a:rPr lang="en-US" dirty="0"/>
              <a:t>Rather than a simple list of skills, they are designed to capture the essence of what it required to deliver competent and professional paramedic care.</a:t>
            </a:r>
            <a:endParaRPr lang="en-GB" dirty="0"/>
          </a:p>
        </p:txBody>
      </p:sp>
      <p:pic>
        <p:nvPicPr>
          <p:cNvPr id="5" name="Picture 4">
            <a:extLst>
              <a:ext uri="{FF2B5EF4-FFF2-40B4-BE49-F238E27FC236}">
                <a16:creationId xmlns:a16="http://schemas.microsoft.com/office/drawing/2014/main" xmlns="" id="{83F408F5-A2AA-472D-A28C-75B67902A429}"/>
              </a:ext>
            </a:extLst>
          </p:cNvPr>
          <p:cNvPicPr>
            <a:picLocks noChangeAspect="1"/>
          </p:cNvPicPr>
          <p:nvPr/>
        </p:nvPicPr>
        <p:blipFill>
          <a:blip r:embed="rId2"/>
          <a:stretch>
            <a:fillRect/>
          </a:stretch>
        </p:blipFill>
        <p:spPr>
          <a:xfrm>
            <a:off x="0" y="5106390"/>
            <a:ext cx="3443844" cy="878358"/>
          </a:xfrm>
          <a:prstGeom prst="rect">
            <a:avLst/>
          </a:prstGeom>
        </p:spPr>
      </p:pic>
    </p:spTree>
    <p:extLst>
      <p:ext uri="{BB962C8B-B14F-4D97-AF65-F5344CB8AC3E}">
        <p14:creationId xmlns:p14="http://schemas.microsoft.com/office/powerpoint/2010/main" val="1674611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0BA89B-D1BB-4F27-9214-6E4094AC89CC}"/>
              </a:ext>
            </a:extLst>
          </p:cNvPr>
          <p:cNvSpPr>
            <a:spLocks noGrp="1"/>
          </p:cNvSpPr>
          <p:nvPr>
            <p:ph type="title"/>
          </p:nvPr>
        </p:nvSpPr>
        <p:spPr/>
        <p:txBody>
          <a:bodyPr/>
          <a:lstStyle/>
          <a:p>
            <a:r>
              <a:rPr lang="en-GB" dirty="0"/>
              <a:t>Competence </a:t>
            </a:r>
            <a:br>
              <a:rPr lang="en-GB" dirty="0"/>
            </a:br>
            <a:r>
              <a:rPr lang="en-GB" dirty="0"/>
              <a:t>           V</a:t>
            </a:r>
            <a:br>
              <a:rPr lang="en-GB" dirty="0"/>
            </a:br>
            <a:r>
              <a:rPr lang="en-GB" dirty="0"/>
              <a:t>Capabilities</a:t>
            </a:r>
          </a:p>
        </p:txBody>
      </p:sp>
      <p:pic>
        <p:nvPicPr>
          <p:cNvPr id="5" name="Content Placeholder 4">
            <a:extLst>
              <a:ext uri="{FF2B5EF4-FFF2-40B4-BE49-F238E27FC236}">
                <a16:creationId xmlns:a16="http://schemas.microsoft.com/office/drawing/2014/main" xmlns="" id="{B043C612-0DF8-4D7B-A46F-5D02DD52AEFB}"/>
              </a:ext>
            </a:extLst>
          </p:cNvPr>
          <p:cNvPicPr>
            <a:picLocks noGrp="1" noChangeAspect="1"/>
          </p:cNvPicPr>
          <p:nvPr>
            <p:ph idx="1"/>
          </p:nvPr>
        </p:nvPicPr>
        <p:blipFill>
          <a:blip r:embed="rId2"/>
          <a:stretch>
            <a:fillRect/>
          </a:stretch>
        </p:blipFill>
        <p:spPr>
          <a:xfrm>
            <a:off x="3566160" y="435300"/>
            <a:ext cx="7955280" cy="2585323"/>
          </a:xfrm>
        </p:spPr>
      </p:pic>
      <p:sp>
        <p:nvSpPr>
          <p:cNvPr id="6" name="TextBox 5">
            <a:extLst>
              <a:ext uri="{FF2B5EF4-FFF2-40B4-BE49-F238E27FC236}">
                <a16:creationId xmlns:a16="http://schemas.microsoft.com/office/drawing/2014/main" xmlns="" id="{3D9ECF37-9D65-4463-B34F-04760D6BF772}"/>
              </a:ext>
            </a:extLst>
          </p:cNvPr>
          <p:cNvSpPr txBox="1"/>
          <p:nvPr/>
        </p:nvSpPr>
        <p:spPr>
          <a:xfrm>
            <a:off x="3566160" y="3121511"/>
            <a:ext cx="7955280" cy="2862322"/>
          </a:xfrm>
          <a:prstGeom prst="rect">
            <a:avLst/>
          </a:prstGeom>
          <a:noFill/>
        </p:spPr>
        <p:txBody>
          <a:bodyPr wrap="square" rtlCol="0">
            <a:spAutoFit/>
          </a:bodyPr>
          <a:lstStyle/>
          <a:p>
            <a:r>
              <a:rPr lang="en-US" b="1" dirty="0"/>
              <a:t>“Competence” </a:t>
            </a:r>
            <a:r>
              <a:rPr lang="en-US" dirty="0"/>
              <a:t>as a word has its origins in 1632 from the French word “competence”, which means 'sufficient living in ease' and further in the Latin word “</a:t>
            </a:r>
            <a:r>
              <a:rPr lang="en-US" dirty="0" err="1"/>
              <a:t>competentia</a:t>
            </a:r>
            <a:r>
              <a:rPr lang="en-US" dirty="0"/>
              <a:t>”, which means agreement or symmetry. Useful to follow a guideline or protocol with out question </a:t>
            </a:r>
          </a:p>
          <a:p>
            <a:endParaRPr lang="en-US" dirty="0"/>
          </a:p>
          <a:p>
            <a:r>
              <a:rPr lang="en-US" b="1" dirty="0"/>
              <a:t> “Capability” </a:t>
            </a:r>
            <a:r>
              <a:rPr lang="en-US" dirty="0"/>
              <a:t>came from the middle French Word '</a:t>
            </a:r>
            <a:r>
              <a:rPr lang="en-US" dirty="0" err="1"/>
              <a:t>capabilite</a:t>
            </a:r>
            <a:r>
              <a:rPr lang="en-US" dirty="0"/>
              <a:t>' and late Latin word “</a:t>
            </a:r>
            <a:r>
              <a:rPr lang="en-US" dirty="0" err="1"/>
              <a:t>capabili</a:t>
            </a:r>
            <a:r>
              <a:rPr lang="en-US" dirty="0"/>
              <a:t>”. The first used in 1587. </a:t>
            </a:r>
            <a:r>
              <a:rPr lang="en-US" i="1" dirty="0"/>
              <a:t>Capability is an integration of knowledge skills and personal qualities used effectively and appropriately in response to varied, familiar and unfamiliar circumstances and this is what we would like our students to achieve</a:t>
            </a:r>
          </a:p>
          <a:p>
            <a:endParaRPr lang="en-US" dirty="0"/>
          </a:p>
        </p:txBody>
      </p:sp>
    </p:spTree>
    <p:extLst>
      <p:ext uri="{BB962C8B-B14F-4D97-AF65-F5344CB8AC3E}">
        <p14:creationId xmlns:p14="http://schemas.microsoft.com/office/powerpoint/2010/main" val="397318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85BAD93-8B96-4B77-8097-C1A9EF613E84}"/>
              </a:ext>
            </a:extLst>
          </p:cNvPr>
          <p:cNvSpPr>
            <a:spLocks noGrp="1"/>
          </p:cNvSpPr>
          <p:nvPr>
            <p:ph type="title"/>
          </p:nvPr>
        </p:nvSpPr>
        <p:spPr/>
        <p:txBody>
          <a:bodyPr/>
          <a:lstStyle/>
          <a:p>
            <a:r>
              <a:rPr lang="en-GB" dirty="0"/>
              <a:t>Capabilities Framework </a:t>
            </a:r>
          </a:p>
        </p:txBody>
      </p:sp>
      <p:graphicFrame>
        <p:nvGraphicFramePr>
          <p:cNvPr id="11" name="Content Placeholder 10">
            <a:extLst>
              <a:ext uri="{FF2B5EF4-FFF2-40B4-BE49-F238E27FC236}">
                <a16:creationId xmlns:a16="http://schemas.microsoft.com/office/drawing/2014/main" xmlns="" id="{1C7FAED9-F540-44B5-A281-88E7A13C41C5}"/>
              </a:ext>
            </a:extLst>
          </p:cNvPr>
          <p:cNvGraphicFramePr>
            <a:graphicFrameLocks noGrp="1"/>
          </p:cNvGraphicFramePr>
          <p:nvPr>
            <p:ph idx="1"/>
            <p:extLst>
              <p:ext uri="{D42A27DB-BD31-4B8C-83A1-F6EECF244321}">
                <p14:modId xmlns:p14="http://schemas.microsoft.com/office/powerpoint/2010/main" val="2275279390"/>
              </p:ext>
            </p:extLst>
          </p:nvPr>
        </p:nvGraphicFramePr>
        <p:xfrm>
          <a:off x="2648197" y="403761"/>
          <a:ext cx="8953995" cy="6175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8">
            <a:extLst>
              <a:ext uri="{FF2B5EF4-FFF2-40B4-BE49-F238E27FC236}">
                <a16:creationId xmlns:a16="http://schemas.microsoft.com/office/drawing/2014/main" xmlns="" id="{1B831373-B133-4829-B1F4-EEC653D8007F}"/>
              </a:ext>
            </a:extLst>
          </p:cNvPr>
          <p:cNvSpPr>
            <a:spLocks noGrp="1"/>
          </p:cNvSpPr>
          <p:nvPr>
            <p:ph type="body" sz="half" idx="2"/>
          </p:nvPr>
        </p:nvSpPr>
        <p:spPr/>
        <p:txBody>
          <a:bodyPr/>
          <a:lstStyle/>
          <a:p>
            <a:r>
              <a:rPr lang="en-GB" dirty="0"/>
              <a:t>Dr Andy freeman-May (2012)</a:t>
            </a:r>
          </a:p>
          <a:p>
            <a:r>
              <a:rPr lang="en-GB" dirty="0"/>
              <a:t>Paramedic and Senior Lecturer Oxford Brookes University</a:t>
            </a:r>
          </a:p>
        </p:txBody>
      </p:sp>
      <p:pic>
        <p:nvPicPr>
          <p:cNvPr id="12" name="Picture 11">
            <a:extLst>
              <a:ext uri="{FF2B5EF4-FFF2-40B4-BE49-F238E27FC236}">
                <a16:creationId xmlns:a16="http://schemas.microsoft.com/office/drawing/2014/main" xmlns="" id="{BBD1041E-7F8B-464F-AB20-3997E11BB321}"/>
              </a:ext>
            </a:extLst>
          </p:cNvPr>
          <p:cNvPicPr>
            <a:picLocks noChangeAspect="1"/>
          </p:cNvPicPr>
          <p:nvPr/>
        </p:nvPicPr>
        <p:blipFill>
          <a:blip r:embed="rId7"/>
          <a:stretch>
            <a:fillRect/>
          </a:stretch>
        </p:blipFill>
        <p:spPr>
          <a:xfrm>
            <a:off x="6369359" y="3016332"/>
            <a:ext cx="1681634" cy="1058983"/>
          </a:xfrm>
          <a:prstGeom prst="rect">
            <a:avLst/>
          </a:prstGeom>
        </p:spPr>
      </p:pic>
      <p:pic>
        <p:nvPicPr>
          <p:cNvPr id="13" name="Picture 12">
            <a:extLst>
              <a:ext uri="{FF2B5EF4-FFF2-40B4-BE49-F238E27FC236}">
                <a16:creationId xmlns:a16="http://schemas.microsoft.com/office/drawing/2014/main" xmlns="" id="{FB080A61-ACC2-40C9-BCCC-3B39A0525199}"/>
              </a:ext>
            </a:extLst>
          </p:cNvPr>
          <p:cNvPicPr>
            <a:picLocks noChangeAspect="1"/>
          </p:cNvPicPr>
          <p:nvPr/>
        </p:nvPicPr>
        <p:blipFill>
          <a:blip r:embed="rId8"/>
          <a:stretch>
            <a:fillRect/>
          </a:stretch>
        </p:blipFill>
        <p:spPr>
          <a:xfrm>
            <a:off x="5890159" y="4414139"/>
            <a:ext cx="2640033" cy="482064"/>
          </a:xfrm>
          <a:prstGeom prst="rect">
            <a:avLst/>
          </a:prstGeom>
        </p:spPr>
      </p:pic>
      <p:pic>
        <p:nvPicPr>
          <p:cNvPr id="14" name="Picture 13">
            <a:extLst>
              <a:ext uri="{FF2B5EF4-FFF2-40B4-BE49-F238E27FC236}">
                <a16:creationId xmlns:a16="http://schemas.microsoft.com/office/drawing/2014/main" xmlns="" id="{89860DC7-8218-49B9-A1AA-67DFEA3D3439}"/>
              </a:ext>
            </a:extLst>
          </p:cNvPr>
          <p:cNvPicPr>
            <a:picLocks noChangeAspect="1"/>
          </p:cNvPicPr>
          <p:nvPr/>
        </p:nvPicPr>
        <p:blipFill>
          <a:blip r:embed="rId9"/>
          <a:stretch>
            <a:fillRect/>
          </a:stretch>
        </p:blipFill>
        <p:spPr>
          <a:xfrm>
            <a:off x="5768271" y="2331720"/>
            <a:ext cx="2282722" cy="359154"/>
          </a:xfrm>
          <a:prstGeom prst="rect">
            <a:avLst/>
          </a:prstGeom>
        </p:spPr>
      </p:pic>
    </p:spTree>
    <p:extLst>
      <p:ext uri="{BB962C8B-B14F-4D97-AF65-F5344CB8AC3E}">
        <p14:creationId xmlns:p14="http://schemas.microsoft.com/office/powerpoint/2010/main" val="123918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8E8709-8E28-4ED3-B37F-19623F5923C9}"/>
              </a:ext>
            </a:extLst>
          </p:cNvPr>
          <p:cNvSpPr>
            <a:spLocks noGrp="1"/>
          </p:cNvSpPr>
          <p:nvPr>
            <p:ph type="title"/>
          </p:nvPr>
        </p:nvSpPr>
        <p:spPr/>
        <p:txBody>
          <a:bodyPr/>
          <a:lstStyle/>
          <a:p>
            <a:r>
              <a:rPr lang="en-GB" dirty="0"/>
              <a:t>Capabilities Framework </a:t>
            </a:r>
            <a:br>
              <a:rPr lang="en-GB" dirty="0"/>
            </a:br>
            <a:r>
              <a:rPr lang="en-GB" dirty="0"/>
              <a:t/>
            </a:r>
            <a:br>
              <a:rPr lang="en-GB" dirty="0"/>
            </a:br>
            <a:r>
              <a:rPr lang="en-GB" dirty="0"/>
              <a:t>Level of Attainment</a:t>
            </a:r>
            <a:br>
              <a:rPr lang="en-GB" dirty="0"/>
            </a:br>
            <a:endParaRPr lang="en-GB" dirty="0"/>
          </a:p>
        </p:txBody>
      </p:sp>
      <p:sp>
        <p:nvSpPr>
          <p:cNvPr id="3" name="Content Placeholder 2">
            <a:extLst>
              <a:ext uri="{FF2B5EF4-FFF2-40B4-BE49-F238E27FC236}">
                <a16:creationId xmlns:a16="http://schemas.microsoft.com/office/drawing/2014/main" xmlns="" id="{A77BFBBA-7C4F-42F6-B8C5-285D122C40DD}"/>
              </a:ext>
            </a:extLst>
          </p:cNvPr>
          <p:cNvSpPr>
            <a:spLocks noGrp="1"/>
          </p:cNvSpPr>
          <p:nvPr>
            <p:ph idx="1"/>
          </p:nvPr>
        </p:nvSpPr>
        <p:spPr/>
        <p:txBody>
          <a:bodyPr/>
          <a:lstStyle/>
          <a:p>
            <a:r>
              <a:rPr lang="en-US" dirty="0"/>
              <a:t>The expectations of students will, naturally, change from year to year.</a:t>
            </a:r>
          </a:p>
          <a:p>
            <a:endParaRPr lang="en-US" dirty="0"/>
          </a:p>
          <a:p>
            <a:r>
              <a:rPr lang="en-US" dirty="0"/>
              <a:t>In </a:t>
            </a:r>
            <a:r>
              <a:rPr lang="en-US" b="1" dirty="0"/>
              <a:t>1st year </a:t>
            </a:r>
            <a:r>
              <a:rPr lang="en-US" dirty="0"/>
              <a:t>a demonstration of the capabilities whilst being supported is required.</a:t>
            </a:r>
          </a:p>
          <a:p>
            <a:endParaRPr lang="en-US" dirty="0"/>
          </a:p>
          <a:p>
            <a:r>
              <a:rPr lang="en-US" dirty="0"/>
              <a:t>In </a:t>
            </a:r>
            <a:r>
              <a:rPr lang="en-US" b="1" dirty="0"/>
              <a:t>2nd year </a:t>
            </a:r>
            <a:r>
              <a:rPr lang="en-US" dirty="0"/>
              <a:t>students will need to have achieved the level of supported practice, with some evidence of independent practice </a:t>
            </a:r>
          </a:p>
          <a:p>
            <a:endParaRPr lang="en-US" dirty="0"/>
          </a:p>
          <a:p>
            <a:r>
              <a:rPr lang="en-US" dirty="0"/>
              <a:t> </a:t>
            </a:r>
            <a:r>
              <a:rPr lang="en-US" b="1" dirty="0"/>
              <a:t>By the end of their final year </a:t>
            </a:r>
            <a:r>
              <a:rPr lang="en-US" dirty="0"/>
              <a:t>(3rd year) it is expected that students will have demonstrated that they are able to independently, without guidance from practice educators, achieve all of the capabilities.</a:t>
            </a:r>
          </a:p>
          <a:p>
            <a:r>
              <a:rPr lang="en-US" dirty="0"/>
              <a:t> </a:t>
            </a:r>
            <a:endParaRPr lang="en-GB" dirty="0"/>
          </a:p>
        </p:txBody>
      </p:sp>
      <p:pic>
        <p:nvPicPr>
          <p:cNvPr id="4" name="Picture 3">
            <a:extLst>
              <a:ext uri="{FF2B5EF4-FFF2-40B4-BE49-F238E27FC236}">
                <a16:creationId xmlns:a16="http://schemas.microsoft.com/office/drawing/2014/main" xmlns="" id="{79079B9D-63E2-428F-851F-0C2EE15596AF}"/>
              </a:ext>
            </a:extLst>
          </p:cNvPr>
          <p:cNvPicPr>
            <a:picLocks noChangeAspect="1"/>
          </p:cNvPicPr>
          <p:nvPr/>
        </p:nvPicPr>
        <p:blipFill>
          <a:blip r:embed="rId2"/>
          <a:stretch>
            <a:fillRect/>
          </a:stretch>
        </p:blipFill>
        <p:spPr>
          <a:xfrm>
            <a:off x="0" y="5225143"/>
            <a:ext cx="3431969" cy="878774"/>
          </a:xfrm>
          <a:prstGeom prst="rect">
            <a:avLst/>
          </a:prstGeom>
        </p:spPr>
      </p:pic>
    </p:spTree>
    <p:extLst>
      <p:ext uri="{BB962C8B-B14F-4D97-AF65-F5344CB8AC3E}">
        <p14:creationId xmlns:p14="http://schemas.microsoft.com/office/powerpoint/2010/main" val="129415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61E6C-2AC3-45B1-B865-3AB6C9B15B97}"/>
              </a:ext>
            </a:extLst>
          </p:cNvPr>
          <p:cNvSpPr>
            <a:spLocks noGrp="1"/>
          </p:cNvSpPr>
          <p:nvPr>
            <p:ph type="title"/>
          </p:nvPr>
        </p:nvSpPr>
        <p:spPr/>
        <p:txBody>
          <a:bodyPr/>
          <a:lstStyle/>
          <a:p>
            <a:r>
              <a:rPr lang="en-GB" dirty="0"/>
              <a:t>Capabilities </a:t>
            </a:r>
            <a:br>
              <a:rPr lang="en-GB" dirty="0"/>
            </a:br>
            <a:r>
              <a:rPr lang="en-GB" dirty="0"/>
              <a:t/>
            </a:r>
            <a:br>
              <a:rPr lang="en-GB" dirty="0"/>
            </a:br>
            <a:r>
              <a:rPr lang="en-GB" dirty="0"/>
              <a:t>Treating the Patient  </a:t>
            </a:r>
            <a:r>
              <a:rPr lang="en-GB" sz="1800" dirty="0"/>
              <a:t>(Year 1 and 2) </a:t>
            </a:r>
          </a:p>
        </p:txBody>
      </p:sp>
      <p:sp>
        <p:nvSpPr>
          <p:cNvPr id="3" name="Text Placeholder 2">
            <a:extLst>
              <a:ext uri="{FF2B5EF4-FFF2-40B4-BE49-F238E27FC236}">
                <a16:creationId xmlns:a16="http://schemas.microsoft.com/office/drawing/2014/main" xmlns="" id="{82CEC35F-FA54-48D9-A686-51C3727E78C1}"/>
              </a:ext>
            </a:extLst>
          </p:cNvPr>
          <p:cNvSpPr>
            <a:spLocks noGrp="1"/>
          </p:cNvSpPr>
          <p:nvPr>
            <p:ph type="body" idx="1"/>
          </p:nvPr>
        </p:nvSpPr>
        <p:spPr>
          <a:xfrm>
            <a:off x="3669475" y="131810"/>
            <a:ext cx="3673157" cy="450082"/>
          </a:xfrm>
        </p:spPr>
        <p:txBody>
          <a:bodyPr>
            <a:normAutofit lnSpcReduction="10000"/>
          </a:bodyPr>
          <a:lstStyle/>
          <a:p>
            <a:r>
              <a:rPr lang="en-GB" dirty="0"/>
              <a:t>Example year 1</a:t>
            </a:r>
          </a:p>
        </p:txBody>
      </p:sp>
      <p:sp>
        <p:nvSpPr>
          <p:cNvPr id="4" name="Content Placeholder 3">
            <a:extLst>
              <a:ext uri="{FF2B5EF4-FFF2-40B4-BE49-F238E27FC236}">
                <a16:creationId xmlns:a16="http://schemas.microsoft.com/office/drawing/2014/main" xmlns="" id="{C2ABC5DF-EFBE-48D7-B41D-74D734A0A1B0}"/>
              </a:ext>
            </a:extLst>
          </p:cNvPr>
          <p:cNvSpPr>
            <a:spLocks noGrp="1"/>
          </p:cNvSpPr>
          <p:nvPr>
            <p:ph sz="half" idx="2"/>
          </p:nvPr>
        </p:nvSpPr>
        <p:spPr>
          <a:xfrm>
            <a:off x="3515096" y="903704"/>
            <a:ext cx="3827536" cy="5050592"/>
          </a:xfrm>
        </p:spPr>
        <p:txBody>
          <a:bodyPr>
            <a:normAutofit fontScale="92500" lnSpcReduction="20000"/>
          </a:bodyPr>
          <a:lstStyle/>
          <a:p>
            <a:r>
              <a:rPr lang="en-US" sz="2100" i="1" dirty="0"/>
              <a:t>Basic treatments such as positioning, oxygenation and pain management as well as airway management need to be considered in this capability. The appropriate use of equipment, such as airway adjuncts, as well as medication should be in line with accepted guidelines.</a:t>
            </a:r>
          </a:p>
          <a:p>
            <a:endParaRPr lang="en-GB" sz="2100" dirty="0"/>
          </a:p>
          <a:p>
            <a:endParaRPr lang="en-GB" sz="2100" dirty="0"/>
          </a:p>
          <a:p>
            <a:r>
              <a:rPr lang="en-US" sz="2100" b="1" i="1" dirty="0"/>
              <a:t>At the end of first year students should be able to:</a:t>
            </a:r>
            <a:endParaRPr lang="en-GB" sz="2100" b="1" dirty="0"/>
          </a:p>
          <a:p>
            <a:pPr lvl="1" fontAlgn="base"/>
            <a:r>
              <a:rPr lang="en-US" sz="2100" i="1" dirty="0"/>
              <a:t>Demonstrate and understanding of basic treatments </a:t>
            </a:r>
            <a:endParaRPr lang="en-GB" sz="2100" dirty="0"/>
          </a:p>
          <a:p>
            <a:pPr lvl="1" fontAlgn="base"/>
            <a:r>
              <a:rPr lang="en-US" sz="2100" i="1" dirty="0"/>
              <a:t>Deliver basic treatments under supervision</a:t>
            </a:r>
            <a:endParaRPr lang="en-GB" sz="2100" dirty="0"/>
          </a:p>
          <a:p>
            <a:pPr lvl="1" fontAlgn="base"/>
            <a:r>
              <a:rPr lang="en-US" sz="2100" i="1" dirty="0"/>
              <a:t>Manage basic life support and </a:t>
            </a:r>
            <a:r>
              <a:rPr lang="en-US" sz="2100" i="1" dirty="0" err="1"/>
              <a:t>recognise</a:t>
            </a:r>
            <a:r>
              <a:rPr lang="en-US" sz="2100" i="1" dirty="0"/>
              <a:t> critical treatment needs </a:t>
            </a:r>
            <a:endParaRPr lang="en-GB" sz="2100" dirty="0"/>
          </a:p>
          <a:p>
            <a:endParaRPr lang="en-GB" dirty="0"/>
          </a:p>
        </p:txBody>
      </p:sp>
      <p:sp>
        <p:nvSpPr>
          <p:cNvPr id="5" name="Text Placeholder 4">
            <a:extLst>
              <a:ext uri="{FF2B5EF4-FFF2-40B4-BE49-F238E27FC236}">
                <a16:creationId xmlns:a16="http://schemas.microsoft.com/office/drawing/2014/main" xmlns="" id="{3AF71C46-B60D-4975-9807-5DDA1F68E469}"/>
              </a:ext>
            </a:extLst>
          </p:cNvPr>
          <p:cNvSpPr>
            <a:spLocks noGrp="1"/>
          </p:cNvSpPr>
          <p:nvPr>
            <p:ph type="body" sz="quarter" idx="3"/>
          </p:nvPr>
        </p:nvSpPr>
        <p:spPr>
          <a:xfrm>
            <a:off x="7818463" y="131811"/>
            <a:ext cx="3474720" cy="355078"/>
          </a:xfrm>
        </p:spPr>
        <p:txBody>
          <a:bodyPr>
            <a:normAutofit lnSpcReduction="10000"/>
          </a:bodyPr>
          <a:lstStyle/>
          <a:p>
            <a:r>
              <a:rPr lang="en-GB" dirty="0"/>
              <a:t>Example Year 2</a:t>
            </a:r>
          </a:p>
        </p:txBody>
      </p:sp>
      <p:sp>
        <p:nvSpPr>
          <p:cNvPr id="6" name="Content Placeholder 5">
            <a:extLst>
              <a:ext uri="{FF2B5EF4-FFF2-40B4-BE49-F238E27FC236}">
                <a16:creationId xmlns:a16="http://schemas.microsoft.com/office/drawing/2014/main" xmlns="" id="{A1FC4B2A-3D68-48A0-A821-E08072D485C0}"/>
              </a:ext>
            </a:extLst>
          </p:cNvPr>
          <p:cNvSpPr>
            <a:spLocks noGrp="1"/>
          </p:cNvSpPr>
          <p:nvPr>
            <p:ph sz="quarter" idx="4"/>
          </p:nvPr>
        </p:nvSpPr>
        <p:spPr>
          <a:xfrm>
            <a:off x="7818463" y="486889"/>
            <a:ext cx="3474720" cy="5467407"/>
          </a:xfrm>
        </p:spPr>
        <p:txBody>
          <a:bodyPr>
            <a:normAutofit fontScale="92500" lnSpcReduction="20000"/>
          </a:bodyPr>
          <a:lstStyle/>
          <a:p>
            <a:r>
              <a:rPr lang="en-US" dirty="0"/>
              <a:t>Basic treatments such as positioning, oxygenation and pain management as well as airway management need to be considered in this capability. The appropriate use of equipment, such as airway adjuncts, as well as medication should be in line with accepted guidelines.</a:t>
            </a:r>
          </a:p>
          <a:p>
            <a:endParaRPr lang="en-US" dirty="0"/>
          </a:p>
          <a:p>
            <a:endParaRPr lang="en-US" dirty="0"/>
          </a:p>
          <a:p>
            <a:r>
              <a:rPr lang="en-US" b="1" dirty="0"/>
              <a:t>At the end of second year students should be able to:</a:t>
            </a:r>
          </a:p>
          <a:p>
            <a:r>
              <a:rPr lang="en-US" dirty="0"/>
              <a:t> Demonstrate an understanding of paramedic treatment options</a:t>
            </a:r>
          </a:p>
          <a:p>
            <a:r>
              <a:rPr lang="en-US" dirty="0"/>
              <a:t> Deliver paramedic treatment under supervision</a:t>
            </a:r>
          </a:p>
          <a:p>
            <a:r>
              <a:rPr lang="en-US" dirty="0"/>
              <a:t>Manage advanced life support and react to critical changes in patient condition</a:t>
            </a:r>
            <a:endParaRPr lang="en-GB" dirty="0"/>
          </a:p>
        </p:txBody>
      </p:sp>
      <p:pic>
        <p:nvPicPr>
          <p:cNvPr id="7" name="Picture 6">
            <a:extLst>
              <a:ext uri="{FF2B5EF4-FFF2-40B4-BE49-F238E27FC236}">
                <a16:creationId xmlns:a16="http://schemas.microsoft.com/office/drawing/2014/main" xmlns="" id="{806EBEC8-8951-475E-87CC-D457F3DC8466}"/>
              </a:ext>
            </a:extLst>
          </p:cNvPr>
          <p:cNvPicPr>
            <a:picLocks noChangeAspect="1"/>
          </p:cNvPicPr>
          <p:nvPr/>
        </p:nvPicPr>
        <p:blipFill>
          <a:blip r:embed="rId2"/>
          <a:stretch>
            <a:fillRect/>
          </a:stretch>
        </p:blipFill>
        <p:spPr>
          <a:xfrm>
            <a:off x="0" y="4987636"/>
            <a:ext cx="3669475" cy="1116281"/>
          </a:xfrm>
          <a:prstGeom prst="rect">
            <a:avLst/>
          </a:prstGeom>
        </p:spPr>
      </p:pic>
    </p:spTree>
    <p:extLst>
      <p:ext uri="{BB962C8B-B14F-4D97-AF65-F5344CB8AC3E}">
        <p14:creationId xmlns:p14="http://schemas.microsoft.com/office/powerpoint/2010/main" val="1348211632"/>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CEA0254-3646-4633-AE89-92733C2D6975}">
  <ds:schemaRefs>
    <ds:schemaRef ds:uri="http://schemas.microsoft.com/sharepoint/v3/contenttype/forms"/>
  </ds:schemaRefs>
</ds:datastoreItem>
</file>

<file path=customXml/itemProps2.xml><?xml version="1.0" encoding="utf-8"?>
<ds:datastoreItem xmlns:ds="http://schemas.openxmlformats.org/officeDocument/2006/customXml" ds:itemID="{0BD8AF61-0EFE-4B67-AC63-165AA360F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A9C098-A058-4A59-AA77-E2402053F600}">
  <ds:schemaRefs>
    <ds:schemaRef ds:uri="http://purl.org/dc/elements/1.1/"/>
    <ds:schemaRef ds:uri="http://schemas.microsoft.com/office/2006/metadata/properties"/>
    <ds:schemaRef ds:uri="http://schemas.openxmlformats.org/package/2006/metadata/core-properties"/>
    <ds:schemaRef ds:uri="16c05727-aa75-4e4a-9b5f-8a80a1165891"/>
    <ds:schemaRef ds:uri="http://schemas.microsoft.com/office/infopath/2007/PartnerControls"/>
    <ds:schemaRef ds:uri="http://purl.org/dc/terms/"/>
    <ds:schemaRef ds:uri="http://purl.org/dc/dcmitype/"/>
    <ds:schemaRef ds:uri="http://schemas.microsoft.com/office/2006/documentManagement/typ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Frame design</Template>
  <TotalTime>0</TotalTime>
  <Words>1333</Words>
  <Application>Microsoft Office PowerPoint</Application>
  <PresentationFormat>Custom</PresentationFormat>
  <Paragraphs>244</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Frame</vt:lpstr>
      <vt:lpstr>University of Gloucestershire Paramedic Science Practice Placement Guidance </vt:lpstr>
      <vt:lpstr>The team </vt:lpstr>
      <vt:lpstr>Modules </vt:lpstr>
      <vt:lpstr>The cohorts  Although we have hours attached to the course we are more concerned with capabilities. The allocation of hours assists in planning practice placements. Hours that are shown here are a guide to achieving a total of 1850 over 3 years   </vt:lpstr>
      <vt:lpstr>Capabilities Framework </vt:lpstr>
      <vt:lpstr>Competence             V Capabilities</vt:lpstr>
      <vt:lpstr>Capabilities Framework </vt:lpstr>
      <vt:lpstr>Capabilities Framework   Level of Attainment </vt:lpstr>
      <vt:lpstr>Capabilities   Treating the Patient  (Year 1 and 2) </vt:lpstr>
      <vt:lpstr>Recording the evidence   Evidence of attainment of the capabilities needs to be documented by utilising the  reflective model template. The student reflects upon a skill or patient and decides which capabilities the reflection relates to  As Practice educator you review the reflection add comments (and capabilities if you wish). You can also set future learning using this as a result of the reflection  </vt:lpstr>
      <vt:lpstr>Skills Profile  p34- 41</vt:lpstr>
      <vt:lpstr>Initial   Midway  and   Final   Review Points</vt:lpstr>
      <vt:lpstr>ACTION PLAN p53  You can place the student on an action plan or student can ask to place themselves on an action plan !</vt:lpstr>
      <vt:lpstr>Airway and ventilation  p54</vt:lpstr>
      <vt:lpstr>Medications   Student should build a portfolio of evidence </vt:lpstr>
      <vt:lpstr>EPRF</vt:lpstr>
      <vt:lpstr>THANK YOU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2020-02-24T07:52:20Z</dcterms:created>
  <dcterms:modified xsi:type="dcterms:W3CDTF">2020-05-26T12:41:04Z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