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63" r:id="rId7"/>
    <p:sldId id="313" r:id="rId8"/>
    <p:sldId id="315" r:id="rId9"/>
    <p:sldId id="286" r:id="rId10"/>
    <p:sldId id="316" r:id="rId11"/>
    <p:sldId id="317" r:id="rId12"/>
  </p:sldIdLst>
  <p:sldSz cx="9906000" cy="6858000" type="A4"/>
  <p:notesSz cx="6792913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arker" initials="JP" lastIdx="21" clrIdx="0">
    <p:extLst>
      <p:ext uri="{19B8F6BF-5375-455C-9EA6-DF929625EA0E}">
        <p15:presenceInfo xmlns:p15="http://schemas.microsoft.com/office/powerpoint/2012/main" userId="S-1-5-21-1072988174-174535494-3365709152-5735" providerId="AD"/>
      </p:ext>
    </p:extLst>
  </p:cmAuthor>
  <p:cmAuthor id="2" name="Vikky LeMay" initials="VL" lastIdx="1" clrIdx="1">
    <p:extLst>
      <p:ext uri="{19B8F6BF-5375-455C-9EA6-DF929625EA0E}">
        <p15:presenceInfo xmlns:p15="http://schemas.microsoft.com/office/powerpoint/2012/main" userId="S::victoria.lemay@second-step.co.uk::7d734256-bfa2-4d50-b9e3-12fafd083aa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A1B3"/>
    <a:srgbClr val="EC6411"/>
    <a:srgbClr val="B3D236"/>
    <a:srgbClr val="B3D200"/>
    <a:srgbClr val="445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9A03D-DFA3-434C-9A9A-7BDAE2F11D19}" v="48" dt="2024-06-04T12:58:03.902"/>
    <p1510:client id="{98358466-1D59-1877-56FC-2B30022D6D70}" v="9" dt="2024-06-05T10:21:23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11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6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erina Scalesia" userId="47d2f79f-24e8-47c6-b05e-63becf73e020" providerId="ADAL" clId="{B62E2E3B-20F5-4C12-AFF9-91F04DBF7A5B}"/>
    <pc:docChg chg="undo custSel modSld">
      <pc:chgData name="Caterina Scalesia" userId="47d2f79f-24e8-47c6-b05e-63becf73e020" providerId="ADAL" clId="{B62E2E3B-20F5-4C12-AFF9-91F04DBF7A5B}" dt="2024-06-05T11:22:34.212" v="41" actId="20577"/>
      <pc:docMkLst>
        <pc:docMk/>
      </pc:docMkLst>
      <pc:sldChg chg="modSp mod">
        <pc:chgData name="Caterina Scalesia" userId="47d2f79f-24e8-47c6-b05e-63becf73e020" providerId="ADAL" clId="{B62E2E3B-20F5-4C12-AFF9-91F04DBF7A5B}" dt="2024-06-05T11:19:27.820" v="5" actId="2710"/>
        <pc:sldMkLst>
          <pc:docMk/>
          <pc:sldMk cId="2445890439" sldId="263"/>
        </pc:sldMkLst>
        <pc:spChg chg="mod">
          <ac:chgData name="Caterina Scalesia" userId="47d2f79f-24e8-47c6-b05e-63becf73e020" providerId="ADAL" clId="{B62E2E3B-20F5-4C12-AFF9-91F04DBF7A5B}" dt="2024-06-05T11:19:27.820" v="5" actId="2710"/>
          <ac:spMkLst>
            <pc:docMk/>
            <pc:sldMk cId="2445890439" sldId="263"/>
            <ac:spMk id="3" creationId="{00000000-0000-0000-0000-000000000000}"/>
          </ac:spMkLst>
        </pc:spChg>
      </pc:sldChg>
      <pc:sldChg chg="modSp mod">
        <pc:chgData name="Caterina Scalesia" userId="47d2f79f-24e8-47c6-b05e-63becf73e020" providerId="ADAL" clId="{B62E2E3B-20F5-4C12-AFF9-91F04DBF7A5B}" dt="2024-06-05T11:22:34.212" v="41" actId="20577"/>
        <pc:sldMkLst>
          <pc:docMk/>
          <pc:sldMk cId="2288028656" sldId="286"/>
        </pc:sldMkLst>
        <pc:spChg chg="mod">
          <ac:chgData name="Caterina Scalesia" userId="47d2f79f-24e8-47c6-b05e-63becf73e020" providerId="ADAL" clId="{B62E2E3B-20F5-4C12-AFF9-91F04DBF7A5B}" dt="2024-06-05T11:22:34.212" v="41" actId="20577"/>
          <ac:spMkLst>
            <pc:docMk/>
            <pc:sldMk cId="2288028656" sldId="286"/>
            <ac:spMk id="3" creationId="{00000000-0000-0000-0000-000000000000}"/>
          </ac:spMkLst>
        </pc:spChg>
      </pc:sldChg>
      <pc:sldChg chg="modSp mod">
        <pc:chgData name="Caterina Scalesia" userId="47d2f79f-24e8-47c6-b05e-63becf73e020" providerId="ADAL" clId="{B62E2E3B-20F5-4C12-AFF9-91F04DBF7A5B}" dt="2024-06-05T11:19:04.846" v="1" actId="403"/>
        <pc:sldMkLst>
          <pc:docMk/>
          <pc:sldMk cId="1364717875" sldId="315"/>
        </pc:sldMkLst>
        <pc:spChg chg="mod">
          <ac:chgData name="Caterina Scalesia" userId="47d2f79f-24e8-47c6-b05e-63becf73e020" providerId="ADAL" clId="{B62E2E3B-20F5-4C12-AFF9-91F04DBF7A5B}" dt="2024-06-05T11:19:04.846" v="1" actId="403"/>
          <ac:spMkLst>
            <pc:docMk/>
            <pc:sldMk cId="1364717875" sldId="315"/>
            <ac:spMk id="3" creationId="{A8D32030-81B6-43E4-1891-B1630C80BB20}"/>
          </ac:spMkLst>
        </pc:spChg>
      </pc:sldChg>
      <pc:sldChg chg="modSp mod">
        <pc:chgData name="Caterina Scalesia" userId="47d2f79f-24e8-47c6-b05e-63becf73e020" providerId="ADAL" clId="{B62E2E3B-20F5-4C12-AFF9-91F04DBF7A5B}" dt="2024-06-05T11:21:19.685" v="15" actId="113"/>
        <pc:sldMkLst>
          <pc:docMk/>
          <pc:sldMk cId="2037954048" sldId="317"/>
        </pc:sldMkLst>
        <pc:spChg chg="mod">
          <ac:chgData name="Caterina Scalesia" userId="47d2f79f-24e8-47c6-b05e-63becf73e020" providerId="ADAL" clId="{B62E2E3B-20F5-4C12-AFF9-91F04DBF7A5B}" dt="2024-06-05T11:21:19.685" v="15" actId="113"/>
          <ac:spMkLst>
            <pc:docMk/>
            <pc:sldMk cId="2037954048" sldId="317"/>
            <ac:spMk id="3" creationId="{777CA8D8-1AA5-237A-1ECF-BECB00B590D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467AE-5EF1-42EB-A00D-E6B0011B0626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7745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6019F-4555-42CD-9B09-4FCBCCE02D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995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63C24-EF60-44D3-80EA-74F3E175A271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368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14399"/>
            <a:ext cx="543433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745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96054-E709-4F4C-B046-8D9810211B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37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3687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me, quickly go through the background – some of you may know this already.</a:t>
            </a:r>
          </a:p>
          <a:p>
            <a:endParaRPr lang="en-GB" dirty="0"/>
          </a:p>
          <a:p>
            <a:r>
              <a:rPr lang="en-GB" dirty="0"/>
              <a:t>Then focus more on the evaluation of work so far.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96054-E709-4F4C-B046-8D9810211B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52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89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3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90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5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12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75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" y="0"/>
            <a:ext cx="9906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2523" y="1628801"/>
            <a:ext cx="7254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>
                <a:solidFill>
                  <a:schemeClr val="bg1"/>
                </a:solidFill>
                <a:latin typeface="AvenirNext LT Pro Heavy" panose="020B0903020202020204" pitchFamily="34" charset="0"/>
              </a:rPr>
              <a:t>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53925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04194" cy="36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Add text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234" y="6021288"/>
            <a:ext cx="2554500" cy="53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8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</p:sldLayoutIdLst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A1B3"/>
          </a:solidFill>
          <a:latin typeface="AvenirNext LT Pro Medium" panose="020B0803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AvenirNext LT Pro Medium" panose="020B08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iam.dixon4@nhs.net" TargetMode="External"/><Relationship Id="rId2" Type="http://schemas.openxmlformats.org/officeDocument/2006/relationships/hyperlink" Target="mailto:sshaltd.secondstep.swasftreferrals@nhs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erina.scalesia@nhs.ne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98" y="386402"/>
            <a:ext cx="9159605" cy="64715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3198" y="0"/>
            <a:ext cx="9159604" cy="386402"/>
          </a:xfrm>
          <a:prstGeom prst="rect">
            <a:avLst/>
          </a:prstGeom>
          <a:solidFill>
            <a:srgbClr val="00A1B3"/>
          </a:solidFill>
          <a:ln>
            <a:solidFill>
              <a:srgbClr val="00A1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06779" y="1704512"/>
            <a:ext cx="80638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</a:rPr>
              <a:t>Recovery Navigators</a:t>
            </a:r>
          </a:p>
          <a:p>
            <a:r>
              <a:rPr lang="en-GB" sz="4800" dirty="0">
                <a:solidFill>
                  <a:schemeClr val="bg1"/>
                </a:solidFill>
              </a:rPr>
              <a:t>Navigating You to Hope, Health And Wellbeing</a:t>
            </a:r>
          </a:p>
        </p:txBody>
      </p:sp>
    </p:spTree>
    <p:extLst>
      <p:ext uri="{BB962C8B-B14F-4D97-AF65-F5344CB8AC3E}">
        <p14:creationId xmlns:p14="http://schemas.microsoft.com/office/powerpoint/2010/main" val="79133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535" y="111800"/>
            <a:ext cx="8890570" cy="782968"/>
          </a:xfrm>
        </p:spPr>
        <p:txBody>
          <a:bodyPr>
            <a:normAutofit fontScale="90000"/>
          </a:bodyPr>
          <a:lstStyle/>
          <a:p>
            <a:b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latin typeface="Arial"/>
                <a:cs typeface="Arial"/>
              </a:rPr>
              <a:t>SWASFT Recovery Navigator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927" y="1158844"/>
            <a:ext cx="8602538" cy="496896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A Recovery Navigator is a mental health professional who </a:t>
            </a:r>
            <a:r>
              <a:rPr lang="en-US" sz="1400" dirty="0">
                <a:latin typeface="Arial"/>
                <a:cs typeface="Arial"/>
              </a:rPr>
              <a:t>builds on an individual’s interests and empowers them to play an active role in developing tools to maintain their own health.  Taking a </a:t>
            </a:r>
            <a:r>
              <a:rPr lang="en-US" sz="1400" b="1" dirty="0">
                <a:latin typeface="Arial"/>
                <a:cs typeface="Arial"/>
              </a:rPr>
              <a:t>person-centered approach</a:t>
            </a:r>
            <a:r>
              <a:rPr lang="en-US" sz="1400" dirty="0">
                <a:latin typeface="Arial"/>
                <a:cs typeface="Arial"/>
              </a:rPr>
              <a:t>, recovery navigation positively </a:t>
            </a:r>
            <a:r>
              <a:rPr lang="en-US" sz="1400" b="1" dirty="0">
                <a:latin typeface="Arial"/>
                <a:cs typeface="Arial"/>
              </a:rPr>
              <a:t>connects people with community services</a:t>
            </a:r>
            <a:r>
              <a:rPr lang="en-US" sz="1400" dirty="0">
                <a:latin typeface="Arial"/>
                <a:cs typeface="Arial"/>
              </a:rPr>
              <a:t> to </a:t>
            </a:r>
            <a:r>
              <a:rPr lang="en-US" sz="1400" b="1" dirty="0">
                <a:latin typeface="Arial"/>
                <a:cs typeface="Arial"/>
              </a:rPr>
              <a:t>support their overall mental health and wellbeing</a:t>
            </a:r>
            <a:r>
              <a:rPr lang="en-US" sz="1400" dirty="0">
                <a:latin typeface="Arial"/>
                <a:cs typeface="Arial"/>
              </a:rPr>
              <a:t>. </a:t>
            </a:r>
          </a:p>
          <a:p>
            <a:pPr>
              <a:lnSpc>
                <a:spcPct val="150000"/>
              </a:lnSpc>
            </a:pPr>
            <a:endParaRPr lang="en-US" sz="1400" dirty="0">
              <a:latin typeface="Arial"/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Arial"/>
                <a:cs typeface="Arial"/>
              </a:rPr>
              <a:t>Through this </a:t>
            </a:r>
            <a:r>
              <a:rPr lang="en-US" sz="1400" b="1" dirty="0">
                <a:latin typeface="Arial"/>
                <a:cs typeface="Arial"/>
              </a:rPr>
              <a:t>referral pathway from 999 ambulance services</a:t>
            </a:r>
            <a:r>
              <a:rPr lang="en-US" sz="1400" dirty="0">
                <a:latin typeface="Arial"/>
                <a:cs typeface="Arial"/>
              </a:rPr>
              <a:t> to Recovery Navigation services, we </a:t>
            </a:r>
            <a:r>
              <a:rPr lang="en-US" sz="1400" b="1" dirty="0">
                <a:latin typeface="Arial"/>
                <a:cs typeface="Arial"/>
              </a:rPr>
              <a:t>aim to provide the SWASFT</a:t>
            </a:r>
            <a:r>
              <a:rPr lang="en-US" sz="1400" dirty="0">
                <a:latin typeface="Arial"/>
                <a:cs typeface="Arial"/>
              </a:rPr>
              <a:t> Mental Health Specialist Desk (MHSD) </a:t>
            </a:r>
            <a:r>
              <a:rPr lang="en-US" sz="1400" b="1" dirty="0">
                <a:latin typeface="Arial"/>
                <a:cs typeface="Arial"/>
              </a:rPr>
              <a:t>with options for patients </a:t>
            </a:r>
            <a:r>
              <a:rPr lang="en-US" sz="1400" dirty="0">
                <a:latin typeface="Arial"/>
                <a:cs typeface="Arial"/>
              </a:rPr>
              <a:t>for whom </a:t>
            </a:r>
            <a:r>
              <a:rPr lang="en-US" sz="1400" b="1" dirty="0">
                <a:latin typeface="Arial"/>
                <a:cs typeface="Arial"/>
              </a:rPr>
              <a:t>community support </a:t>
            </a:r>
            <a:r>
              <a:rPr lang="en-US" sz="1400" dirty="0">
                <a:latin typeface="Arial"/>
                <a:cs typeface="Arial"/>
              </a:rPr>
              <a:t>would likely be beneficial. This is particularly important for underserved populations who may not access other healthcare systems.</a:t>
            </a:r>
          </a:p>
          <a:p>
            <a:endParaRPr lang="en-GB" sz="1800" dirty="0"/>
          </a:p>
          <a:p>
            <a:br>
              <a:rPr lang="en-GB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4589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4F14A-3E8D-D91A-8F12-FEB2459C8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482" y="145003"/>
            <a:ext cx="8420100" cy="1039308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Interventions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191BF-F817-5FF3-0CE9-F56993966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482" y="1184310"/>
            <a:ext cx="8820469" cy="504139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1400" dirty="0">
                <a:latin typeface="Arial"/>
                <a:cs typeface="Arial"/>
              </a:rPr>
              <a:t>Recovery Navigators use </a:t>
            </a:r>
            <a:r>
              <a:rPr lang="en-GB" sz="1400" b="1" dirty="0">
                <a:latin typeface="Arial"/>
                <a:cs typeface="Arial"/>
              </a:rPr>
              <a:t>motivational interviewing</a:t>
            </a:r>
            <a:r>
              <a:rPr lang="en-GB" sz="1400" dirty="0">
                <a:latin typeface="Arial"/>
                <a:cs typeface="Arial"/>
              </a:rPr>
              <a:t>, </a:t>
            </a:r>
            <a:r>
              <a:rPr lang="en-GB" sz="1400" b="1" dirty="0">
                <a:latin typeface="Arial"/>
                <a:cs typeface="Arial"/>
              </a:rPr>
              <a:t>relationship building</a:t>
            </a:r>
            <a:r>
              <a:rPr lang="en-GB" sz="1400" dirty="0">
                <a:latin typeface="Arial"/>
                <a:cs typeface="Arial"/>
              </a:rPr>
              <a:t>, </a:t>
            </a:r>
            <a:r>
              <a:rPr lang="en-GB" sz="1400" b="1" dirty="0">
                <a:latin typeface="Arial"/>
                <a:cs typeface="Arial"/>
              </a:rPr>
              <a:t>formulation</a:t>
            </a:r>
            <a:r>
              <a:rPr lang="en-GB" sz="1400" dirty="0">
                <a:latin typeface="Arial"/>
                <a:cs typeface="Arial"/>
              </a:rPr>
              <a:t>, </a:t>
            </a:r>
            <a:r>
              <a:rPr lang="en-GB" sz="1400" b="1" dirty="0">
                <a:latin typeface="Arial"/>
                <a:cs typeface="Arial"/>
              </a:rPr>
              <a:t>understanding trauma</a:t>
            </a:r>
            <a:r>
              <a:rPr lang="en-GB" sz="1400" dirty="0">
                <a:latin typeface="Arial"/>
                <a:cs typeface="Arial"/>
              </a:rPr>
              <a:t>, and </a:t>
            </a:r>
            <a:r>
              <a:rPr lang="en-GB" sz="1400" b="1" dirty="0">
                <a:latin typeface="Arial"/>
                <a:cs typeface="Arial"/>
              </a:rPr>
              <a:t>system navigation</a:t>
            </a:r>
            <a:r>
              <a:rPr lang="en-GB" sz="1400" dirty="0">
                <a:latin typeface="Arial"/>
                <a:cs typeface="Arial"/>
              </a:rPr>
              <a:t> as </a:t>
            </a:r>
            <a:r>
              <a:rPr lang="en-GB" sz="1400" b="1" dirty="0">
                <a:latin typeface="Arial"/>
                <a:cs typeface="Arial"/>
              </a:rPr>
              <a:t>support approaches</a:t>
            </a:r>
            <a:r>
              <a:rPr lang="en-GB" sz="1400" dirty="0">
                <a:latin typeface="Arial"/>
                <a:cs typeface="Arial"/>
              </a:rPr>
              <a:t>. 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/>
                <a:cs typeface="Arial"/>
              </a:rPr>
              <a:t>Examples of interventions could include: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>
                <a:latin typeface="Arial"/>
                <a:cs typeface="Arial"/>
              </a:rPr>
              <a:t>Development of a Wellness and Recovery Action Plan (WRAP)</a:t>
            </a:r>
            <a:r>
              <a:rPr lang="en-GB" sz="1400" dirty="0">
                <a:latin typeface="Arial"/>
                <a:cs typeface="Arial"/>
              </a:rPr>
              <a:t> to identify triggers and strategies to maintain positive mental health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Development of a </a:t>
            </a:r>
            <a:r>
              <a:rPr lang="en-GB" sz="1400" b="1" dirty="0">
                <a:latin typeface="Arial"/>
                <a:cs typeface="Arial"/>
              </a:rPr>
              <a:t>Safety Plan</a:t>
            </a:r>
            <a:r>
              <a:rPr lang="en-GB" sz="1400" dirty="0">
                <a:latin typeface="Arial"/>
                <a:cs typeface="Arial"/>
              </a:rPr>
              <a:t> around suicidal thoughts 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Develop </a:t>
            </a:r>
            <a:r>
              <a:rPr lang="en-GB" sz="1400" b="1" dirty="0">
                <a:latin typeface="Arial"/>
                <a:cs typeface="Arial"/>
              </a:rPr>
              <a:t>coping skills</a:t>
            </a:r>
            <a:r>
              <a:rPr lang="en-GB" sz="1400" dirty="0">
                <a:latin typeface="Arial"/>
                <a:cs typeface="Arial"/>
              </a:rPr>
              <a:t> for anxiety or depression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Develop </a:t>
            </a:r>
            <a:r>
              <a:rPr lang="en-GB" sz="1400" b="1" dirty="0">
                <a:latin typeface="Arial"/>
                <a:cs typeface="Arial"/>
              </a:rPr>
              <a:t>distress tolerance techniques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Introduction to </a:t>
            </a:r>
            <a:r>
              <a:rPr lang="en-GB" sz="1400" b="1" dirty="0">
                <a:latin typeface="Arial"/>
                <a:cs typeface="Arial"/>
              </a:rPr>
              <a:t>wellbeing activities</a:t>
            </a:r>
            <a:r>
              <a:rPr lang="en-GB" sz="1400" dirty="0">
                <a:latin typeface="Arial"/>
                <a:cs typeface="Arial"/>
              </a:rPr>
              <a:t> (e.g. r</a:t>
            </a:r>
            <a:r>
              <a:rPr lang="en-GB" sz="1400" b="1" dirty="0">
                <a:latin typeface="Arial"/>
                <a:cs typeface="Arial"/>
              </a:rPr>
              <a:t>elaxation techniques</a:t>
            </a:r>
            <a:r>
              <a:rPr lang="en-GB" sz="1400" dirty="0">
                <a:latin typeface="Arial"/>
                <a:cs typeface="Arial"/>
              </a:rPr>
              <a:t>, </a:t>
            </a:r>
            <a:r>
              <a:rPr lang="en-GB" sz="1400" b="1" dirty="0">
                <a:latin typeface="Arial"/>
                <a:cs typeface="Arial"/>
              </a:rPr>
              <a:t>mindfulness</a:t>
            </a:r>
            <a:r>
              <a:rPr lang="en-GB" sz="1400" dirty="0">
                <a:latin typeface="Arial"/>
                <a:cs typeface="Arial"/>
              </a:rPr>
              <a:t>, </a:t>
            </a:r>
            <a:r>
              <a:rPr lang="en-GB" sz="1400" b="1" dirty="0">
                <a:latin typeface="Arial"/>
                <a:cs typeface="Arial"/>
              </a:rPr>
              <a:t>healthier lifestyle activities</a:t>
            </a:r>
            <a:r>
              <a:rPr lang="en-GB" sz="1400" dirty="0">
                <a:latin typeface="Arial"/>
                <a:cs typeface="Arial"/>
              </a:rPr>
              <a:t>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>
                <a:latin typeface="Arial"/>
                <a:cs typeface="Arial"/>
              </a:rPr>
              <a:t>Practical support</a:t>
            </a:r>
            <a:r>
              <a:rPr lang="en-GB" sz="1400" dirty="0">
                <a:latin typeface="Arial"/>
                <a:cs typeface="Arial"/>
              </a:rPr>
              <a:t> to access appropriate services and community resources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>
                <a:latin typeface="Arial"/>
                <a:cs typeface="Arial"/>
              </a:rPr>
              <a:t>Referrals for safeguarding </a:t>
            </a:r>
            <a:r>
              <a:rPr lang="en-GB" sz="1400" dirty="0">
                <a:latin typeface="Arial"/>
                <a:cs typeface="Arial"/>
              </a:rPr>
              <a:t>and to the primary care liaison service 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33015-C33F-1E66-12DE-C670A98942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Who we can support – Inclusion Criteria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D32030-81B6-43E4-1891-B1630C80B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114" y="1772817"/>
            <a:ext cx="8424936" cy="42484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/>
                <a:ea typeface="Calibri" panose="020F0502020204030204" pitchFamily="34" charset="0"/>
                <a:cs typeface="Calibri"/>
              </a:rPr>
              <a:t>The SWASFT Recovery Navigation</a:t>
            </a:r>
            <a:r>
              <a:rPr lang="en-GB" sz="18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 service</a:t>
            </a:r>
            <a:r>
              <a:rPr lang="en-GB" sz="1800" dirty="0"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en-GB" sz="1800" b="1" dirty="0">
                <a:latin typeface="Calibri"/>
                <a:ea typeface="Times New Roman" panose="02020603050405020304" pitchFamily="18" charset="0"/>
                <a:cs typeface="Calibri"/>
              </a:rPr>
              <a:t>CAN</a:t>
            </a:r>
            <a:r>
              <a:rPr lang="en-GB" sz="1800" dirty="0">
                <a:latin typeface="Calibri"/>
                <a:ea typeface="Times New Roman" panose="02020603050405020304" pitchFamily="18" charset="0"/>
                <a:cs typeface="Calibri"/>
              </a:rPr>
              <a:t> </a:t>
            </a:r>
            <a:r>
              <a:rPr lang="en-US" sz="18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support individuals: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latin typeface="Calibri"/>
                <a:ea typeface="Yu Mincho"/>
                <a:cs typeface="Calibri"/>
              </a:rPr>
              <a:t>who live within the Bristol, North Somerset, or South Gloucestershire catchment area;</a:t>
            </a:r>
            <a:endParaRPr lang="en-GB" sz="1800" dirty="0">
              <a:latin typeface="Calibri"/>
              <a:ea typeface="Yu Mincho"/>
              <a:cs typeface="Calibri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Calibri"/>
                <a:ea typeface="Yu Mincho"/>
                <a:cs typeface="Calibri"/>
              </a:rPr>
              <a:t>whose mental health needs can be addressed through primary care-oriented interventions;</a:t>
            </a:r>
            <a:endParaRPr lang="en-GB" sz="1800" dirty="0">
              <a:effectLst/>
              <a:latin typeface="Calibri"/>
              <a:ea typeface="Yu Mincho"/>
              <a:cs typeface="Calibri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Calibri"/>
                <a:ea typeface="Yu Mincho"/>
                <a:cs typeface="Calibri"/>
              </a:rPr>
              <a:t>who are registered with a GP in BNSSG (or are prepared to be registered with a GP in BNSSG);</a:t>
            </a:r>
            <a:r>
              <a:rPr lang="en-US" sz="1800" dirty="0">
                <a:latin typeface="Calibri"/>
                <a:ea typeface="Yu Mincho"/>
                <a:cs typeface="Calibri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Calibri"/>
                <a:ea typeface="Yu Mincho"/>
                <a:cs typeface="Calibri"/>
              </a:rPr>
              <a:t>aged 18 years or over</a:t>
            </a:r>
            <a:endParaRPr lang="en-GB" sz="1800" dirty="0">
              <a:effectLst/>
              <a:latin typeface="Calibri"/>
              <a:ea typeface="Yu Mincho"/>
              <a:cs typeface="Calibri"/>
            </a:endParaRPr>
          </a:p>
          <a:p>
            <a:pPr>
              <a:spcAft>
                <a:spcPts val="800"/>
              </a:spcAft>
            </a:pP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71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871" y="196432"/>
            <a:ext cx="8420100" cy="988465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Who we can’t support – Exclusion Criteria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6871" y="1184897"/>
            <a:ext cx="9091333" cy="461278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just">
              <a:lnSpc>
                <a:spcPct val="170000"/>
              </a:lnSpc>
              <a:spcAft>
                <a:spcPts val="800"/>
              </a:spcAft>
            </a:pPr>
            <a:r>
              <a:rPr lang="en-US" sz="1500" dirty="0">
                <a:effectLst/>
                <a:latin typeface="Calibri"/>
                <a:ea typeface="Calibri" panose="020F0502020204030204" pitchFamily="34" charset="0"/>
                <a:cs typeface="Calibri"/>
              </a:rPr>
              <a:t>We </a:t>
            </a:r>
            <a:r>
              <a:rPr lang="en-US" sz="19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cannot</a:t>
            </a:r>
            <a:r>
              <a:rPr lang="en-US" sz="15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support individuals:</a:t>
            </a:r>
            <a:endParaRPr lang="en-US" sz="1500" dirty="0">
              <a:effectLst/>
              <a:latin typeface="Calibri"/>
              <a:ea typeface="Yu Mincho" panose="020B0400000000000000" pitchFamily="18" charset="-128"/>
              <a:cs typeface="Calibri"/>
            </a:endParaRPr>
          </a:p>
          <a:p>
            <a:pPr marL="342900" indent="-342900" algn="just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/>
                <a:ea typeface="Yu Mincho"/>
                <a:cs typeface="Calibri"/>
              </a:rPr>
              <a:t>who the MHSD have not been able to triage/assess fully;</a:t>
            </a:r>
            <a:endParaRPr lang="en-GB" sz="1500" dirty="0">
              <a:effectLst/>
              <a:latin typeface="Calibri"/>
              <a:ea typeface="Yu Mincho"/>
              <a:cs typeface="Calibri"/>
            </a:endParaRPr>
          </a:p>
          <a:p>
            <a:pPr marL="342900" lvl="0" indent="-342900" algn="just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/>
                <a:ea typeface="Yu Mincho"/>
                <a:cs typeface="Calibri"/>
              </a:rPr>
              <a:t>Who aren’t registered to a GP surgery within the BNSSG catchment area and are not willing to register with one;</a:t>
            </a:r>
            <a:endParaRPr lang="en-GB" sz="1500" dirty="0">
              <a:effectLst/>
              <a:latin typeface="Calibri"/>
              <a:ea typeface="Yu Mincho"/>
              <a:cs typeface="Calibri"/>
            </a:endParaRPr>
          </a:p>
          <a:p>
            <a:pPr marL="342900" indent="-342900" algn="just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/>
                <a:ea typeface="Yu Mincho"/>
                <a:cs typeface="Calibri"/>
              </a:rPr>
              <a:t> </a:t>
            </a:r>
            <a:r>
              <a:rPr lang="en-US" sz="1500" dirty="0">
                <a:effectLst/>
                <a:latin typeface="Calibri"/>
                <a:ea typeface="Yu Mincho"/>
                <a:cs typeface="Calibri"/>
              </a:rPr>
              <a:t>Who do not consent to information/support summaries being shared with their registered GP surgery;</a:t>
            </a:r>
            <a:endParaRPr lang="en-GB" sz="1500" dirty="0">
              <a:effectLst/>
              <a:latin typeface="Calibri"/>
              <a:ea typeface="Yu Mincho"/>
              <a:cs typeface="Calibri"/>
            </a:endParaRPr>
          </a:p>
          <a:p>
            <a:pPr marL="342900" lvl="0" indent="-342900" algn="just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/>
                <a:ea typeface="Yu Mincho"/>
                <a:cs typeface="Calibri"/>
              </a:rPr>
              <a:t>Who are currently receiving support from secondary mental health services;</a:t>
            </a:r>
            <a:endParaRPr lang="en-GB" sz="1500" dirty="0">
              <a:effectLst/>
              <a:latin typeface="Calibri"/>
              <a:ea typeface="Yu Mincho"/>
              <a:cs typeface="Calibri"/>
            </a:endParaRPr>
          </a:p>
          <a:p>
            <a:pPr marL="342900" lvl="0" indent="-342900" algn="just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/>
                <a:ea typeface="Yu Mincho"/>
                <a:cs typeface="Calibri"/>
              </a:rPr>
              <a:t>W</a:t>
            </a:r>
            <a:r>
              <a:rPr lang="en-US" sz="1500" dirty="0">
                <a:effectLst/>
                <a:latin typeface="Calibri"/>
                <a:ea typeface="Yu Mincho"/>
                <a:cs typeface="Calibri"/>
              </a:rPr>
              <a:t>ith a history of violent behaviour, who pose a risk to others (in particular to lone working professionals), or who require an enhanced level of security;</a:t>
            </a:r>
            <a:endParaRPr lang="en-GB" sz="1500" dirty="0">
              <a:effectLst/>
              <a:latin typeface="Calibri"/>
              <a:ea typeface="Yu Mincho"/>
              <a:cs typeface="Calibri"/>
            </a:endParaRPr>
          </a:p>
          <a:p>
            <a:pPr marL="342900" lvl="0" indent="-342900">
              <a:lnSpc>
                <a:spcPct val="170000"/>
              </a:lnSpc>
              <a:spcBef>
                <a:spcPts val="3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/>
                <a:ea typeface="Yu Mincho"/>
                <a:cs typeface="Arial"/>
              </a:rPr>
              <a:t>Individuals with a diagnosed learning disability and no mental health needs. A referral requesting support around learning disabilities will not be considered.</a:t>
            </a:r>
            <a:endParaRPr lang="en-GB" sz="1500" dirty="0">
              <a:effectLst/>
              <a:latin typeface="Calibri"/>
              <a:ea typeface="Yu Mincho"/>
              <a:cs typeface="Arial"/>
            </a:endParaRPr>
          </a:p>
          <a:p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02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9317-676C-8E5A-00A4-74B8BDCE9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445" y="386498"/>
            <a:ext cx="8077619" cy="643935"/>
          </a:xfrm>
        </p:spPr>
        <p:txBody>
          <a:bodyPr>
            <a:noAutofit/>
          </a:bodyPr>
          <a:lstStyle/>
          <a:p>
            <a:br>
              <a:rPr lang="en-US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MHSD Referral Process </a:t>
            </a:r>
            <a:br>
              <a:rPr lang="en-GB" b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9B96A7-BDC3-AEDE-874B-FF419F46C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168" y="1187777"/>
            <a:ext cx="9449721" cy="5476974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6000" b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The MHSD receives a call from an individual and completes triage as per usual practice.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6000" b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During MHSD Triage</a:t>
            </a:r>
            <a:endParaRPr lang="en-GB" sz="6000" b="1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70000"/>
              </a:lnSpc>
              <a:buFont typeface="Symbol" panose="05050102010706020507" pitchFamily="18" charset="2"/>
              <a:buChar char=""/>
            </a:pPr>
            <a:r>
              <a:rPr lang="en-US" sz="6000" dirty="0">
                <a:effectLst/>
                <a:latin typeface="+mn-lt"/>
                <a:ea typeface="Calibri" panose="020F0502020204030204" pitchFamily="34" charset="0"/>
                <a:cs typeface="Arial"/>
              </a:rPr>
              <a:t>If an onward specialist mental health referral is required, no referral will be made to Recovery Navigation</a:t>
            </a:r>
            <a:endParaRPr lang="en-GB" sz="6000" dirty="0">
              <a:effectLst/>
              <a:latin typeface="+mn-lt"/>
              <a:ea typeface="Calibri" panose="020F0502020204030204" pitchFamily="34" charset="0"/>
              <a:cs typeface="Arial"/>
            </a:endParaRPr>
          </a:p>
          <a:p>
            <a:pPr marL="342900" indent="-342900" algn="just">
              <a:lnSpc>
                <a:spcPct val="170000"/>
              </a:lnSpc>
              <a:buFont typeface="Symbol" panose="05050102010706020507" pitchFamily="18" charset="2"/>
              <a:buChar char=""/>
            </a:pPr>
            <a:r>
              <a:rPr lang="en-US" sz="6000" dirty="0">
                <a:effectLst/>
                <a:latin typeface="+mn-lt"/>
                <a:ea typeface="Calibri" panose="020F0502020204030204" pitchFamily="34" charset="0"/>
                <a:cs typeface="Arial"/>
              </a:rPr>
              <a:t>If the individual is presenting with needs that could be supported by a Recovery Navigator, based on the inclusion criteria, the MHSD can offer Recovery Navigation services</a:t>
            </a:r>
            <a:endParaRPr lang="en-US" sz="6000" strike="sngStrike" dirty="0">
              <a:effectLst/>
              <a:latin typeface="+mn-lt"/>
              <a:ea typeface="Calibri" panose="020F0502020204030204" pitchFamily="34" charset="0"/>
              <a:cs typeface="Arial"/>
            </a:endParaRPr>
          </a:p>
          <a:p>
            <a:pPr marL="342900" indent="-342900" algn="just">
              <a:lnSpc>
                <a:spcPct val="170000"/>
              </a:lnSpc>
              <a:buFont typeface="Symbol" panose="05050102010706020507" pitchFamily="18" charset="2"/>
              <a:buChar char=""/>
            </a:pPr>
            <a:r>
              <a:rPr lang="en-US" sz="6000" dirty="0">
                <a:effectLst/>
                <a:latin typeface="+mn-lt"/>
                <a:ea typeface="Calibri" panose="020F0502020204030204" pitchFamily="34" charset="0"/>
                <a:cs typeface="Arial"/>
              </a:rPr>
              <a:t>The individual must consent to a referral being made</a:t>
            </a:r>
            <a:r>
              <a:rPr lang="en-US" sz="6000" i="1" dirty="0">
                <a:effectLst/>
                <a:latin typeface="+mn-lt"/>
                <a:ea typeface="Calibri" panose="020F0502020204030204" pitchFamily="34" charset="0"/>
                <a:cs typeface="Arial"/>
              </a:rPr>
              <a:t>.</a:t>
            </a:r>
            <a:r>
              <a:rPr lang="en-US" sz="6000" dirty="0">
                <a:latin typeface="+mn-lt"/>
                <a:ea typeface="Calibri" panose="020F0502020204030204" pitchFamily="34" charset="0"/>
                <a:cs typeface="Arial"/>
              </a:rPr>
              <a:t> </a:t>
            </a:r>
            <a:endParaRPr lang="en-GB" sz="60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6000" dirty="0">
                <a:effectLst/>
                <a:latin typeface="+mn-lt"/>
                <a:ea typeface="Calibri" panose="020F0502020204030204" pitchFamily="34" charset="0"/>
                <a:cs typeface="Arial"/>
              </a:rPr>
              <a:t>The MHSD team must complete the</a:t>
            </a:r>
            <a:r>
              <a:rPr lang="en-US" sz="6000" dirty="0"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Arial"/>
              </a:rPr>
              <a:t> </a:t>
            </a:r>
            <a:r>
              <a:rPr lang="en-US" sz="6000" dirty="0">
                <a:effectLst/>
                <a:latin typeface="+mn-lt"/>
                <a:ea typeface="Calibri" panose="020F0502020204030204" pitchFamily="34" charset="0"/>
                <a:cs typeface="Arial"/>
              </a:rPr>
              <a:t>referral form and send the completed form to the following email addresses:</a:t>
            </a:r>
            <a:endParaRPr lang="en-GB" sz="6000" dirty="0">
              <a:effectLst/>
              <a:latin typeface="+mn-lt"/>
              <a:ea typeface="Calibri" panose="020F0502020204030204" pitchFamily="34" charset="0"/>
              <a:cs typeface="Arial"/>
            </a:endParaRPr>
          </a:p>
          <a:p>
            <a:pPr marL="228600">
              <a:lnSpc>
                <a:spcPct val="170000"/>
              </a:lnSpc>
              <a:spcAft>
                <a:spcPts val="800"/>
              </a:spcAft>
            </a:pPr>
            <a:r>
              <a:rPr lang="en-GB" sz="6000" b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TO: </a:t>
            </a:r>
            <a:r>
              <a:rPr lang="en-US" sz="6000" b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sshaltd.secondstep.swasftreferrals@nhs.net</a:t>
            </a:r>
            <a:endParaRPr lang="en-GB" sz="6000" b="1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70000"/>
              </a:lnSpc>
              <a:spcAft>
                <a:spcPts val="800"/>
              </a:spcAft>
            </a:pPr>
            <a:r>
              <a:rPr lang="en-US" sz="6000" b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CC: Liam Dixon  (</a:t>
            </a:r>
            <a:r>
              <a:rPr lang="en-US" sz="6000" b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liam.dixon4@nhs.net</a:t>
            </a:r>
            <a:r>
              <a:rPr lang="en-US" sz="6000" b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); Caterina Scalesia (</a:t>
            </a:r>
            <a:r>
              <a:rPr lang="en-GB" sz="6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caterina.scalesia@nhs.net</a:t>
            </a:r>
            <a:r>
              <a:rPr lang="en-GB" sz="6000" b="1" dirty="0">
                <a:latin typeface="+mn-lt"/>
                <a:cs typeface="Arial" panose="020B0604020202020204" pitchFamily="34" charset="0"/>
              </a:rPr>
              <a:t>)</a:t>
            </a:r>
            <a:endParaRPr lang="en-US" sz="6000" b="1" dirty="0">
              <a:latin typeface="+mn-lt"/>
              <a:cs typeface="Arial" panose="020B0604020202020204" pitchFamily="34" charset="0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6000" dirty="0">
                <a:effectLst/>
                <a:latin typeface="+mn-lt"/>
                <a:ea typeface="Calibri" panose="020F0502020204030204" pitchFamily="34" charset="0"/>
                <a:cs typeface="Arial"/>
              </a:rPr>
              <a:t>If a professional has any questions or queries, they can contact the Senior Recovery Navigator for the project at</a:t>
            </a:r>
            <a:r>
              <a:rPr lang="en-US" sz="6000" b="1" dirty="0">
                <a:effectLst/>
                <a:latin typeface="+mn-lt"/>
                <a:ea typeface="Calibri" panose="020F0502020204030204" pitchFamily="34" charset="0"/>
                <a:cs typeface="Arial"/>
              </a:rPr>
              <a:t> 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Arial"/>
              </a:rPr>
              <a:t>(</a:t>
            </a:r>
            <a:r>
              <a:rPr kumimoji="0" lang="en-GB" sz="60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caterina.scalesia@nhs.net</a:t>
            </a: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)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GB" sz="6000" b="1" dirty="0">
                <a:latin typeface="+mn-lt"/>
              </a:rPr>
              <a:t>Once the service has reached casework capacity, this will be communicated to the MHSD.</a:t>
            </a:r>
          </a:p>
        </p:txBody>
      </p:sp>
    </p:spTree>
    <p:extLst>
      <p:ext uri="{BB962C8B-B14F-4D97-AF65-F5344CB8AC3E}">
        <p14:creationId xmlns:p14="http://schemas.microsoft.com/office/powerpoint/2010/main" val="165783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8A186-5748-B4D2-CE74-086969625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en-GB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CONSENT AND MANAGING EXPECTATIONS</a:t>
            </a:r>
            <a:b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CA8D8-1AA5-237A-1ECF-BECB00B59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1603135"/>
            <a:ext cx="8514172" cy="453650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US" sz="1600" b="1" dirty="0">
                <a:latin typeface="Söhne"/>
              </a:rPr>
              <a:t>Once the referral has been made</a:t>
            </a:r>
            <a:r>
              <a:rPr lang="en-US" sz="1600" dirty="0">
                <a:latin typeface="Söhne"/>
              </a:rPr>
              <a:t>, the individual 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can expect </a:t>
            </a:r>
            <a:r>
              <a:rPr lang="en-US" sz="1600" b="1" i="0" dirty="0">
                <a:solidFill>
                  <a:srgbClr val="0D0D0D"/>
                </a:solidFill>
                <a:effectLst/>
                <a:latin typeface="Söhne"/>
              </a:rPr>
              <a:t>the Senior Recovery Navigator 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to </a:t>
            </a:r>
            <a:r>
              <a:rPr lang="en-US" sz="1600" b="1" i="0" dirty="0">
                <a:solidFill>
                  <a:srgbClr val="0D0D0D"/>
                </a:solidFill>
                <a:effectLst/>
                <a:latin typeface="Söhne"/>
              </a:rPr>
              <a:t>reach out within 5 working days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. We will ask for their preferred method and time for contact, though the Recovery Navigator might reach out outside of those times depending on</a:t>
            </a:r>
            <a:r>
              <a:rPr lang="en-US" sz="1600" dirty="0">
                <a:solidFill>
                  <a:srgbClr val="0D0D0D"/>
                </a:solidFill>
                <a:latin typeface="Söhne"/>
              </a:rPr>
              <a:t> their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 availability.</a:t>
            </a:r>
          </a:p>
          <a:p>
            <a:pPr>
              <a:lnSpc>
                <a:spcPct val="160000"/>
              </a:lnSpc>
            </a:pPr>
            <a:endParaRPr lang="en-US" sz="1600" i="0" dirty="0">
              <a:solidFill>
                <a:srgbClr val="0D0D0D"/>
              </a:solidFill>
              <a:effectLst/>
              <a:latin typeface="Söhne"/>
            </a:endParaRPr>
          </a:p>
          <a:p>
            <a:pPr algn="just">
              <a:lnSpc>
                <a:spcPct val="160000"/>
              </a:lnSpc>
            </a:pPr>
            <a:r>
              <a:rPr lang="en-US" sz="1600" i="0" dirty="0">
                <a:effectLst/>
                <a:latin typeface="Söhne"/>
              </a:rPr>
              <a:t>Whilst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 a </a:t>
            </a:r>
            <a:r>
              <a:rPr lang="en-US" sz="1600" b="1" i="0" dirty="0">
                <a:solidFill>
                  <a:srgbClr val="0D0D0D"/>
                </a:solidFill>
                <a:effectLst/>
                <a:latin typeface="Söhne"/>
              </a:rPr>
              <a:t>phone number 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for a chat is preferred, </a:t>
            </a:r>
            <a:r>
              <a:rPr lang="en-US" sz="1600" i="0" dirty="0">
                <a:effectLst/>
                <a:latin typeface="Söhne"/>
              </a:rPr>
              <a:t>we can also offer </a:t>
            </a:r>
            <a:r>
              <a:rPr lang="en-US" sz="1600" b="1" i="0" dirty="0">
                <a:effectLst/>
                <a:latin typeface="Söhne"/>
              </a:rPr>
              <a:t>contact via text, email, or letter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. If initial attempts fail, a voicemail will be left, and a text message will be sent; they </a:t>
            </a:r>
            <a:r>
              <a:rPr lang="en-US" sz="1600" b="1" i="0" dirty="0">
                <a:solidFill>
                  <a:srgbClr val="0D0D0D"/>
                </a:solidFill>
                <a:effectLst/>
                <a:latin typeface="Söhne"/>
              </a:rPr>
              <a:t>will try up to three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 more times. During the </a:t>
            </a:r>
            <a:r>
              <a:rPr lang="en-US" sz="1600" b="1" i="0" dirty="0">
                <a:solidFill>
                  <a:srgbClr val="0D0D0D"/>
                </a:solidFill>
                <a:effectLst/>
                <a:latin typeface="Söhne"/>
              </a:rPr>
              <a:t>first chat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, they will discuss if our service fits their </a:t>
            </a:r>
            <a:r>
              <a:rPr lang="en-US" sz="1600" b="1" i="0" dirty="0">
                <a:solidFill>
                  <a:srgbClr val="0D0D0D"/>
                </a:solidFill>
                <a:effectLst/>
                <a:latin typeface="Söhne"/>
              </a:rPr>
              <a:t>needs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, including </a:t>
            </a:r>
            <a:r>
              <a:rPr lang="en-US" sz="1600" b="1" i="0" dirty="0">
                <a:solidFill>
                  <a:srgbClr val="0D0D0D"/>
                </a:solidFill>
                <a:effectLst/>
                <a:latin typeface="Söhne"/>
              </a:rPr>
              <a:t>what matters most to them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 and </a:t>
            </a:r>
            <a:r>
              <a:rPr lang="en-US" sz="1600" b="1" i="0" dirty="0">
                <a:solidFill>
                  <a:srgbClr val="0D0D0D"/>
                </a:solidFill>
                <a:effectLst/>
                <a:latin typeface="Söhne"/>
              </a:rPr>
              <a:t>the goals </a:t>
            </a:r>
            <a:r>
              <a:rPr lang="en-US" sz="1600" i="0" dirty="0">
                <a:effectLst/>
                <a:latin typeface="Söhne"/>
              </a:rPr>
              <a:t>they would like </a:t>
            </a:r>
            <a:r>
              <a:rPr lang="en-US" sz="1600" i="0" dirty="0">
                <a:solidFill>
                  <a:srgbClr val="0D0D0D"/>
                </a:solidFill>
                <a:effectLst/>
                <a:latin typeface="Söhne"/>
              </a:rPr>
              <a:t>to work towards.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3795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>
</file>

<file path=ppt/theme/theme1.xml><?xml version="1.0" encoding="utf-8"?>
<a:theme xmlns:a="http://schemas.openxmlformats.org/drawingml/2006/main" name="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fa5496-da05-4476-85e2-a55f33d0d580">
      <Terms xmlns="http://schemas.microsoft.com/office/infopath/2007/PartnerControls"/>
    </lcf76f155ced4ddcb4097134ff3c332f>
    <TaxCatchAll xmlns="f0e9084f-bf2f-4dde-be56-e7ba41407ea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627737D34EA448AE89FDB3E3E9ACCE" ma:contentTypeVersion="17" ma:contentTypeDescription="Create a new document." ma:contentTypeScope="" ma:versionID="cdb0259d3e0394243e6732b795dc6491">
  <xsd:schema xmlns:xsd="http://www.w3.org/2001/XMLSchema" xmlns:xs="http://www.w3.org/2001/XMLSchema" xmlns:p="http://schemas.microsoft.com/office/2006/metadata/properties" xmlns:ns2="bbfa5496-da05-4476-85e2-a55f33d0d580" xmlns:ns3="f0e9084f-bf2f-4dde-be56-e7ba41407eac" targetNamespace="http://schemas.microsoft.com/office/2006/metadata/properties" ma:root="true" ma:fieldsID="a5c6f2461901cb0c035d85254b52faee" ns2:_="" ns3:_="">
    <xsd:import namespace="bbfa5496-da05-4476-85e2-a55f33d0d580"/>
    <xsd:import namespace="f0e9084f-bf2f-4dde-be56-e7ba41407e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fa5496-da05-4476-85e2-a55f33d0d5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880c497-ba7a-489b-9779-8a7f1571ed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e9084f-bf2f-4dde-be56-e7ba41407ea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b74576a-3031-451a-b2d2-7139b5e59eb1}" ma:internalName="TaxCatchAll" ma:showField="CatchAllData" ma:web="f0e9084f-bf2f-4dde-be56-e7ba41407e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3AD224-A6B7-4841-A5D6-D4CA2A7C31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684B64-E700-44AB-8FB1-0CAAB1AA9902}">
  <ds:schemaRefs>
    <ds:schemaRef ds:uri="http://schemas.microsoft.com/office/2006/metadata/properties"/>
    <ds:schemaRef ds:uri="a68cbc37-e6db-480b-8ec3-7e8be80320ab"/>
    <ds:schemaRef ds:uri="http://purl.org/dc/terms/"/>
    <ds:schemaRef ds:uri="359a79d6-af84-4be4-bc4a-46e0cec66a90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bfa5496-da05-4476-85e2-a55f33d0d580"/>
    <ds:schemaRef ds:uri="f0e9084f-bf2f-4dde-be56-e7ba41407eac"/>
  </ds:schemaRefs>
</ds:datastoreItem>
</file>

<file path=customXml/itemProps3.xml><?xml version="1.0" encoding="utf-8"?>
<ds:datastoreItem xmlns:ds="http://schemas.openxmlformats.org/officeDocument/2006/customXml" ds:itemID="{94A31429-324A-4C85-A322-55FC9C5FF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fa5496-da05-4476-85e2-a55f33d0d580"/>
    <ds:schemaRef ds:uri="f0e9084f-bf2f-4dde-be56-e7ba41407e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3268</TotalTime>
  <Words>779</Words>
  <PresentationFormat>A4 Paper (210x297 mm)</PresentationFormat>
  <Paragraphs>61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AvenirNext LT Pro Heavy</vt:lpstr>
      <vt:lpstr>AvenirNext LT Pro Medium</vt:lpstr>
      <vt:lpstr>Calibri</vt:lpstr>
      <vt:lpstr>Söhne</vt:lpstr>
      <vt:lpstr>Symbol</vt:lpstr>
      <vt:lpstr>Wingdings</vt:lpstr>
      <vt:lpstr>Presentation Template</vt:lpstr>
      <vt:lpstr>Office Theme</vt:lpstr>
      <vt:lpstr>PowerPoint Presentation</vt:lpstr>
      <vt:lpstr> SWASFT Recovery Navigator Service</vt:lpstr>
      <vt:lpstr>Interventions</vt:lpstr>
      <vt:lpstr>Who we can support – Inclusion Criteria</vt:lpstr>
      <vt:lpstr>Who we can’t support – Exclusion Criteria</vt:lpstr>
      <vt:lpstr> MHSD Referral Process  </vt:lpstr>
      <vt:lpstr>  CONSENT AND MANAGING EXPECTATIONS </vt:lpstr>
    </vt:vector>
  </TitlesOfParts>
  <Company/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2022-03-15T13:56:43Z</cp:lastPrinted>
  <dcterms:created xsi:type="dcterms:W3CDTF">2021-11-02T13:39:17Z</dcterms:created>
  <dcterms:modified xsi:type="dcterms:W3CDTF">2024-06-05T11:22:39Z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emplateUrl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