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63" r:id="rId7"/>
    <p:sldId id="313" r:id="rId8"/>
    <p:sldId id="315" r:id="rId9"/>
    <p:sldId id="286" r:id="rId10"/>
    <p:sldId id="316" r:id="rId11"/>
    <p:sldId id="317" r:id="rId12"/>
  </p:sldIdLst>
  <p:sldSz cx="9906000" cy="6858000" type="A4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BD4B94-2287-E737-7348-B67DCF35A0AB}" name="Sasha Johnston" initials="SJ" userId="S::Sasha.Johnston@SWAST.nhs.uk::56dd9e5b-895d-4ffe-91d7-50b015f7cd8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arker" initials="JP" lastIdx="21" clrIdx="0">
    <p:extLst>
      <p:ext uri="{19B8F6BF-5375-455C-9EA6-DF929625EA0E}">
        <p15:presenceInfo xmlns:p15="http://schemas.microsoft.com/office/powerpoint/2012/main" userId="S-1-5-21-1072988174-174535494-3365709152-5735" providerId="AD"/>
      </p:ext>
    </p:extLst>
  </p:cmAuthor>
  <p:cmAuthor id="2" name="Vikky LeMay" initials="VL" lastIdx="1" clrIdx="1">
    <p:extLst>
      <p:ext uri="{19B8F6BF-5375-455C-9EA6-DF929625EA0E}">
        <p15:presenceInfo xmlns:p15="http://schemas.microsoft.com/office/powerpoint/2012/main" userId="S::victoria.lemay@second-step.co.uk::7d734256-bfa2-4d50-b9e3-12fafd083aa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A1B3"/>
    <a:srgbClr val="EC6411"/>
    <a:srgbClr val="B3D236"/>
    <a:srgbClr val="B3D200"/>
    <a:srgbClr val="445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271763-D4F4-D8F1-4303-A927762635CE}" v="61" dt="2024-11-08T12:15:23.9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276" y="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467AE-5EF1-42EB-A00D-E6B0011B0626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7745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6019F-4555-42CD-9B09-4FCBCCE02D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995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63C24-EF60-44D3-80EA-74F3E175A271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368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14399"/>
            <a:ext cx="543433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745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96054-E709-4F4C-B046-8D9810211B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37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3687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96054-E709-4F4C-B046-8D9810211B0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2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89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3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90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12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2950" y="548682"/>
            <a:ext cx="8420100" cy="12241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40532" y="2060848"/>
            <a:ext cx="8424936" cy="3577952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Add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75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" y="0"/>
            <a:ext cx="9906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2523" y="1628801"/>
            <a:ext cx="7254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venirNext LT Pro Heavy" panose="020B0903020202020204" pitchFamily="34" charset="0"/>
              </a:rPr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53925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04194" cy="36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Add text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234" y="6021288"/>
            <a:ext cx="2554500" cy="53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8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</p:sldLayoutIdLst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A1B3"/>
          </a:solidFill>
          <a:latin typeface="AvenirNext LT Pro Medium" panose="020B0803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AvenirNext LT Pro Medium" panose="020B08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shaltd.secondstep.swasftreferrals@nhs.net" TargetMode="External"/><Relationship Id="rId2" Type="http://schemas.openxmlformats.org/officeDocument/2006/relationships/hyperlink" Target="https://swastcpd.co.uk/wp-content/uploads/Recovery-Navigation-professionals-referral-form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terina.scalesia@nhs.net" TargetMode="External"/><Relationship Id="rId4" Type="http://schemas.openxmlformats.org/officeDocument/2006/relationships/hyperlink" Target="mailto:liam.dixon4@nhs.ne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391914"/>
            <a:ext cx="9151804" cy="64660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3198" y="0"/>
            <a:ext cx="9151803" cy="476672"/>
          </a:xfrm>
          <a:prstGeom prst="rect">
            <a:avLst/>
          </a:prstGeom>
          <a:solidFill>
            <a:srgbClr val="00A1B3"/>
          </a:solidFill>
          <a:ln>
            <a:solidFill>
              <a:srgbClr val="00A1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06779" y="1704512"/>
            <a:ext cx="80638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latin typeface="Aptos" panose="020B0004020202020204" pitchFamily="34" charset="0"/>
              </a:rPr>
              <a:t>Recovery Navigators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ptos" panose="020B0004020202020204" pitchFamily="34" charset="0"/>
              </a:rPr>
              <a:t>Navigating People to Hope, Health, and Wellbeing</a:t>
            </a:r>
          </a:p>
        </p:txBody>
      </p:sp>
    </p:spTree>
    <p:extLst>
      <p:ext uri="{BB962C8B-B14F-4D97-AF65-F5344CB8AC3E}">
        <p14:creationId xmlns:p14="http://schemas.microsoft.com/office/powerpoint/2010/main" val="79133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535" y="111800"/>
            <a:ext cx="8890570" cy="782968"/>
          </a:xfrm>
        </p:spPr>
        <p:txBody>
          <a:bodyPr>
            <a:noAutofit/>
          </a:bodyPr>
          <a:lstStyle/>
          <a:p>
            <a:br>
              <a:rPr lang="en-GB" sz="3200" b="1" dirty="0">
                <a:latin typeface="Aptos" panose="020B00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latin typeface="Aptos" panose="020B0004020202020204" pitchFamily="34" charset="0"/>
                <a:cs typeface="Arial"/>
              </a:rPr>
              <a:t>Integrated Access Partnership (IAP) (including SWASFT):  Recovery Navigator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731" y="1621181"/>
            <a:ext cx="8602538" cy="496896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GB" sz="1800" dirty="0">
                <a:latin typeface="AvenirNext LT Pro Medium"/>
              </a:rPr>
              <a:t>A </a:t>
            </a:r>
            <a:r>
              <a:rPr lang="en-GB" sz="1800" b="1" dirty="0">
                <a:latin typeface="AvenirNext LT Pro Medium"/>
              </a:rPr>
              <a:t>Recovery Navigator</a:t>
            </a:r>
            <a:r>
              <a:rPr lang="en-GB" sz="1800" dirty="0">
                <a:latin typeface="AvenirNext LT Pro Medium"/>
              </a:rPr>
              <a:t> is a mental health professional who </a:t>
            </a:r>
            <a:r>
              <a:rPr lang="en-US" sz="1800" dirty="0">
                <a:latin typeface="AvenirNext LT Pro Medium"/>
              </a:rPr>
              <a:t>builds on an individual’s interests and empowers them to play an active role in developing tools to maintain their own health.  Taking</a:t>
            </a:r>
            <a:r>
              <a:rPr lang="en-US" sz="1800" dirty="0">
                <a:solidFill>
                  <a:srgbClr val="FF0000"/>
                </a:solidFill>
                <a:latin typeface="AvenirNext LT Pro Medium"/>
              </a:rPr>
              <a:t> </a:t>
            </a:r>
            <a:r>
              <a:rPr lang="en-US" sz="1800" dirty="0">
                <a:latin typeface="AvenirNext LT Pro Medium"/>
              </a:rPr>
              <a:t>a </a:t>
            </a:r>
            <a:r>
              <a:rPr lang="en-US" sz="1800" b="1" dirty="0">
                <a:latin typeface="AvenirNext LT Pro Medium"/>
              </a:rPr>
              <a:t>person-centered approach</a:t>
            </a:r>
            <a:r>
              <a:rPr lang="en-US" sz="1800" dirty="0">
                <a:latin typeface="AvenirNext LT Pro Medium"/>
              </a:rPr>
              <a:t>, recovery navigation positively </a:t>
            </a:r>
            <a:r>
              <a:rPr lang="en-US" sz="1800" b="1" dirty="0">
                <a:latin typeface="AvenirNext LT Pro Medium"/>
              </a:rPr>
              <a:t>connects people with community services</a:t>
            </a:r>
            <a:r>
              <a:rPr lang="en-US" sz="1800" dirty="0">
                <a:latin typeface="AvenirNext LT Pro Medium"/>
              </a:rPr>
              <a:t> </a:t>
            </a:r>
            <a:r>
              <a:rPr lang="en-US" sz="1800" dirty="0">
                <a:latin typeface="Aptos" panose="020B0004020202020204" pitchFamily="34" charset="0"/>
              </a:rPr>
              <a:t>to</a:t>
            </a:r>
            <a:r>
              <a:rPr lang="en-US" sz="1800" dirty="0">
                <a:latin typeface="AvenirNext LT Pro Medium"/>
              </a:rPr>
              <a:t> support their overall </a:t>
            </a:r>
            <a:r>
              <a:rPr lang="en-US" sz="1800" b="1" dirty="0">
                <a:latin typeface="AvenirNext LT Pro Medium"/>
              </a:rPr>
              <a:t>mental health and wellbeing</a:t>
            </a:r>
            <a:r>
              <a:rPr lang="en-US" sz="1800" dirty="0">
                <a:latin typeface="AvenirNext LT Pro Medium"/>
              </a:rPr>
              <a:t>. </a:t>
            </a: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dirty="0">
                <a:latin typeface="AvenirNext LT Pro Medium"/>
              </a:rPr>
              <a:t>Through this </a:t>
            </a:r>
            <a:r>
              <a:rPr lang="en-US" sz="1800" b="1" dirty="0">
                <a:latin typeface="AvenirNext LT Pro Medium"/>
              </a:rPr>
              <a:t>referral pathway </a:t>
            </a:r>
            <a:r>
              <a:rPr lang="en-US" sz="1800" dirty="0">
                <a:latin typeface="AvenirNext LT Pro Medium"/>
              </a:rPr>
              <a:t>from NHS ambulance services to Recovery Navigation services, we aim to provide the South Western Ambulance Service NHS Foundation Trust (SWASFT) Mental Health Specialist Desk (MHSD) team with </a:t>
            </a:r>
            <a:r>
              <a:rPr lang="en-US" sz="1800" b="1" dirty="0">
                <a:latin typeface="AvenirNext LT Pro Medium"/>
              </a:rPr>
              <a:t>options for patients for whom community support would likely be beneficial.</a:t>
            </a:r>
            <a:r>
              <a:rPr lang="en-US" sz="1800" dirty="0">
                <a:latin typeface="AvenirNext LT Pro Medium"/>
              </a:rPr>
              <a:t> This approach is particularly important for underserved populations who may not access other healthcare systems.</a:t>
            </a:r>
          </a:p>
          <a:p>
            <a:endParaRPr lang="en-GB" sz="1800" dirty="0"/>
          </a:p>
          <a:p>
            <a:br>
              <a:rPr lang="en-GB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4589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4F14A-3E8D-D91A-8F12-FEB2459C8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482" y="145002"/>
            <a:ext cx="8420100" cy="1224135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Aptos" panose="020B0004020202020204" pitchFamily="34" charset="0"/>
                <a:cs typeface="Arial" panose="020B0604020202020204" pitchFamily="34" charset="0"/>
              </a:rPr>
              <a:t>Interventions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191BF-F817-5FF3-0CE9-F56993966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482" y="1369137"/>
            <a:ext cx="8820469" cy="494682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1800" dirty="0">
                <a:latin typeface="Aptos" panose="020B0004020202020204" pitchFamily="34" charset="0"/>
                <a:cs typeface="Arial"/>
              </a:rPr>
              <a:t>Recovery Navigators use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motivational interviewing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,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relationship building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,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formulation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,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understanding trauma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, and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system navigation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 as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support approaches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. </a:t>
            </a:r>
            <a:endParaRPr lang="en-GB" sz="1800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endParaRPr lang="en-GB" sz="1800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Aptos" panose="020B0004020202020204" pitchFamily="34" charset="0"/>
                <a:cs typeface="Arial"/>
              </a:rPr>
              <a:t>Examples of interventions could include: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1800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800" b="1" dirty="0">
                <a:latin typeface="Aptos" panose="020B0004020202020204" pitchFamily="34" charset="0"/>
                <a:cs typeface="Arial"/>
              </a:rPr>
              <a:t>Development of a Wellness and Recovery Action Plan (WRAP)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 to identify triggers and strategies to maintain positive mental health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800" dirty="0">
                <a:latin typeface="Aptos" panose="020B0004020202020204" pitchFamily="34" charset="0"/>
                <a:cs typeface="Arial"/>
              </a:rPr>
              <a:t>Development of a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Safety Plan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 around suicidal thoughts </a:t>
            </a:r>
            <a:endParaRPr lang="en-GB" sz="1800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800" dirty="0">
                <a:latin typeface="Aptos" panose="020B0004020202020204" pitchFamily="34" charset="0"/>
                <a:cs typeface="Arial"/>
              </a:rPr>
              <a:t>Develop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coping skills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 for anxiety or depression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800" dirty="0">
                <a:latin typeface="Aptos" panose="020B0004020202020204" pitchFamily="34" charset="0"/>
                <a:cs typeface="Arial"/>
              </a:rPr>
              <a:t>Develop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distress tolerance techniques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800" dirty="0">
                <a:latin typeface="Aptos" panose="020B0004020202020204" pitchFamily="34" charset="0"/>
                <a:cs typeface="Arial"/>
              </a:rPr>
              <a:t>Introduction to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wellbeing activities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 (e.g. r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elaxation techniques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,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mindfulness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, </a:t>
            </a:r>
            <a:r>
              <a:rPr lang="en-GB" sz="1800" b="1" dirty="0">
                <a:latin typeface="Aptos" panose="020B0004020202020204" pitchFamily="34" charset="0"/>
                <a:cs typeface="Arial"/>
              </a:rPr>
              <a:t>healthier lifestyle activities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, etc.)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800" b="1" dirty="0">
                <a:latin typeface="Aptos" panose="020B0004020202020204" pitchFamily="34" charset="0"/>
                <a:cs typeface="Arial"/>
              </a:rPr>
              <a:t>Practical support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 to access appropriate services and community resources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800" b="1" dirty="0">
                <a:latin typeface="Aptos" panose="020B0004020202020204" pitchFamily="34" charset="0"/>
                <a:cs typeface="Arial"/>
              </a:rPr>
              <a:t>Referrals for safeguarding </a:t>
            </a:r>
            <a:r>
              <a:rPr lang="en-GB" sz="1800" dirty="0">
                <a:latin typeface="Aptos" panose="020B0004020202020204" pitchFamily="34" charset="0"/>
                <a:cs typeface="Arial"/>
              </a:rPr>
              <a:t>and to the primary care liaison service </a:t>
            </a:r>
            <a:endParaRPr lang="en-GB" sz="1800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endParaRPr lang="en-GB" sz="1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8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33015-C33F-1E66-12DE-C670A98942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ptos" panose="020B0004020202020204" pitchFamily="34" charset="0"/>
                <a:cs typeface="Arial" panose="020B0604020202020204" pitchFamily="34" charset="0"/>
              </a:rPr>
              <a:t>Who we </a:t>
            </a:r>
            <a:r>
              <a:rPr lang="en-GB" sz="3200" b="1" u="sng" dirty="0">
                <a:latin typeface="Aptos" panose="020B0004020202020204" pitchFamily="34" charset="0"/>
                <a:cs typeface="Arial" panose="020B0604020202020204" pitchFamily="34" charset="0"/>
              </a:rPr>
              <a:t>can</a:t>
            </a:r>
            <a:r>
              <a:rPr lang="en-GB" sz="3200" b="1" dirty="0">
                <a:latin typeface="Aptos" panose="020B0004020202020204" pitchFamily="34" charset="0"/>
                <a:cs typeface="Arial" panose="020B0604020202020204" pitchFamily="34" charset="0"/>
              </a:rPr>
              <a:t> support – Inclusion Criteria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D32030-81B6-43E4-1891-B1630C80B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114" y="1772817"/>
            <a:ext cx="8424936" cy="424847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/>
              </a:rPr>
              <a:t>The SWASFT Recovery Navigation</a:t>
            </a:r>
            <a:r>
              <a:rPr lang="en-GB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/>
              </a:rPr>
              <a:t> service</a:t>
            </a:r>
            <a:r>
              <a:rPr lang="en-GB" sz="1800" dirty="0">
                <a:latin typeface="Aptos" panose="020B0004020202020204" pitchFamily="34" charset="0"/>
                <a:ea typeface="Times New Roman" panose="02020603050405020304" pitchFamily="18" charset="0"/>
                <a:cs typeface="Calibri"/>
              </a:rPr>
              <a:t> </a:t>
            </a:r>
            <a:r>
              <a:rPr lang="en-GB" sz="1800" b="1" dirty="0">
                <a:latin typeface="Aptos" panose="020B0004020202020204" pitchFamily="34" charset="0"/>
                <a:ea typeface="Times New Roman" panose="02020603050405020304" pitchFamily="18" charset="0"/>
                <a:cs typeface="Calibri"/>
              </a:rPr>
              <a:t>CAN</a:t>
            </a:r>
            <a:r>
              <a:rPr lang="en-GB" sz="1800" dirty="0">
                <a:latin typeface="Aptos" panose="020B0004020202020204" pitchFamily="34" charset="0"/>
                <a:ea typeface="Times New Roman" panose="02020603050405020304" pitchFamily="18" charset="0"/>
                <a:cs typeface="Calibri"/>
              </a:rPr>
              <a:t> 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/>
              </a:rPr>
              <a:t>support individuals: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latin typeface="Aptos" panose="020B0004020202020204" pitchFamily="34" charset="0"/>
                <a:ea typeface="Yu Mincho"/>
                <a:cs typeface="Calibri"/>
              </a:rPr>
              <a:t>who live within the Bristol, North Somerset, or South Gloucestershire (BNSSG) catchment area;</a:t>
            </a:r>
            <a:endParaRPr lang="en-GB" sz="1800" dirty="0">
              <a:latin typeface="Aptos" panose="020B0004020202020204" pitchFamily="34" charset="0"/>
              <a:ea typeface="Yu Mincho"/>
              <a:cs typeface="Calibri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Calibri"/>
              </a:rPr>
              <a:t>whose mental health needs can be addressed through primary care-oriented interventions;</a:t>
            </a:r>
            <a:endParaRPr lang="en-GB" sz="1800" dirty="0">
              <a:effectLst/>
              <a:latin typeface="Aptos" panose="020B0004020202020204" pitchFamily="34" charset="0"/>
              <a:ea typeface="Yu Mincho"/>
              <a:cs typeface="Calibri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Calibri"/>
              </a:rPr>
              <a:t>who are </a:t>
            </a:r>
            <a:r>
              <a:rPr lang="en-US" sz="1800" dirty="0">
                <a:latin typeface="Aptos" panose="020B0004020202020204" pitchFamily="34" charset="0"/>
                <a:ea typeface="Yu Mincho"/>
                <a:cs typeface="Calibri"/>
              </a:rPr>
              <a:t>or aren't </a:t>
            </a: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Calibri"/>
              </a:rPr>
              <a:t>registered with a GP in BNSSG </a:t>
            </a:r>
            <a:r>
              <a:rPr lang="en-US" sz="1800" dirty="0">
                <a:latin typeface="Aptos" panose="020B0004020202020204" pitchFamily="34" charset="0"/>
                <a:ea typeface="Yu Mincho"/>
                <a:cs typeface="Calibri"/>
              </a:rPr>
              <a:t>- for those are not registered with a GP practice, but are willing to register, the Recovery Navigator's role will include supporting them in the registration process.</a:t>
            </a:r>
            <a:endParaRPr lang="en-GB" sz="18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Calibri"/>
              </a:rPr>
              <a:t>aged 18 years or over</a:t>
            </a:r>
            <a:endParaRPr lang="en-GB" sz="1800" dirty="0">
              <a:effectLst/>
              <a:latin typeface="Aptos" panose="020B0004020202020204" pitchFamily="34" charset="0"/>
              <a:ea typeface="Yu Mincho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471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871" y="435560"/>
            <a:ext cx="8420100" cy="988465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Aptos" panose="020B0004020202020204" pitchFamily="34" charset="0"/>
                <a:cs typeface="Arial" panose="020B0604020202020204" pitchFamily="34" charset="0"/>
              </a:rPr>
              <a:t>Who we </a:t>
            </a:r>
            <a:r>
              <a:rPr lang="en-GB" sz="3200" b="1" u="sng" dirty="0">
                <a:latin typeface="Aptos" panose="020B0004020202020204" pitchFamily="34" charset="0"/>
                <a:cs typeface="Arial" panose="020B0604020202020204" pitchFamily="34" charset="0"/>
              </a:rPr>
              <a:t>can’t</a:t>
            </a:r>
            <a:r>
              <a:rPr lang="en-GB" sz="3200" b="1" dirty="0">
                <a:latin typeface="Aptos" panose="020B0004020202020204" pitchFamily="34" charset="0"/>
                <a:cs typeface="Arial" panose="020B0604020202020204" pitchFamily="34" charset="0"/>
              </a:rPr>
              <a:t> support – Exclusion Criteria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6871" y="1293778"/>
            <a:ext cx="9091333" cy="4873557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GB" sz="1800" b="1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/>
              </a:rPr>
              <a:t>We 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/>
              </a:rPr>
              <a:t>cannot</a:t>
            </a: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/>
              </a:rPr>
              <a:t> support individuals:</a:t>
            </a:r>
            <a:endParaRPr lang="en-US" sz="1800" dirty="0">
              <a:effectLst/>
              <a:latin typeface="Aptos" panose="020B0004020202020204" pitchFamily="34" charset="0"/>
              <a:ea typeface="Yu Mincho" panose="020B0400000000000000" pitchFamily="18" charset="-128"/>
              <a:cs typeface="Calibri"/>
            </a:endParaRPr>
          </a:p>
          <a:p>
            <a:pPr marL="342900" indent="-342900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Calibri"/>
              </a:rPr>
              <a:t>who the MHSD have not been able to triage/assess fully;</a:t>
            </a:r>
            <a:endParaRPr lang="en-GB" sz="1800" dirty="0">
              <a:effectLst/>
              <a:latin typeface="Aptos" panose="020B0004020202020204" pitchFamily="34" charset="0"/>
              <a:ea typeface="Yu Mincho"/>
              <a:cs typeface="Calibri"/>
            </a:endParaRPr>
          </a:p>
          <a:p>
            <a:pPr marL="342900" lvl="0" indent="-342900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Calibri"/>
              </a:rPr>
              <a:t>who are currently receiving support from secondary mental health services;</a:t>
            </a:r>
            <a:endParaRPr lang="en-GB" sz="1800" dirty="0">
              <a:effectLst/>
              <a:latin typeface="Aptos" panose="020B0004020202020204" pitchFamily="34" charset="0"/>
              <a:ea typeface="Yu Mincho"/>
              <a:cs typeface="Calibri"/>
            </a:endParaRPr>
          </a:p>
          <a:p>
            <a:pPr marL="342900" lvl="0" indent="-342900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Calibri"/>
              </a:rPr>
              <a:t>with a history of violent behaviour, who pose a risk to others (</a:t>
            </a:r>
            <a:r>
              <a:rPr lang="en-US" sz="1800" dirty="0">
                <a:latin typeface="Aptos" panose="020B0004020202020204" pitchFamily="34" charset="0"/>
                <a:ea typeface="Yu Mincho"/>
                <a:cs typeface="Calibri"/>
              </a:rPr>
              <a:t>e.g.,</a:t>
            </a: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Calibri"/>
              </a:rPr>
              <a:t> lone working professionals), or who require an enhanced level of security;</a:t>
            </a:r>
            <a:endParaRPr lang="en-GB" sz="1800" dirty="0">
              <a:effectLst/>
              <a:latin typeface="Aptos" panose="020B0004020202020204" pitchFamily="34" charset="0"/>
              <a:ea typeface="Yu Mincho"/>
              <a:cs typeface="Calibri"/>
            </a:endParaRPr>
          </a:p>
          <a:p>
            <a:pPr marL="342900" lvl="0" indent="-342900">
              <a:lnSpc>
                <a:spcPct val="170000"/>
              </a:lnSpc>
              <a:spcBef>
                <a:spcPts val="3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Aptos" panose="020B0004020202020204" pitchFamily="34" charset="0"/>
                <a:ea typeface="Yu Mincho"/>
                <a:cs typeface="Arial"/>
              </a:rPr>
              <a:t>i</a:t>
            </a:r>
            <a:r>
              <a:rPr lang="en-US" sz="1800" dirty="0">
                <a:effectLst/>
                <a:latin typeface="Aptos" panose="020B0004020202020204" pitchFamily="34" charset="0"/>
                <a:ea typeface="Yu Mincho"/>
                <a:cs typeface="Arial"/>
              </a:rPr>
              <a:t>ndividuals with a diagnosed learning disability and no mental health needs. A referral requesting support around learning disabilities will not be considered.</a:t>
            </a:r>
            <a:endParaRPr lang="en-GB" sz="1800" dirty="0">
              <a:effectLst/>
              <a:latin typeface="Aptos" panose="020B0004020202020204" pitchFamily="34" charset="0"/>
              <a:ea typeface="Yu Mincho"/>
              <a:cs typeface="Arial"/>
            </a:endParaRPr>
          </a:p>
          <a:p>
            <a:endParaRPr lang="en-GB" sz="1800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br>
              <a:rPr lang="en-GB" sz="1800" dirty="0">
                <a:latin typeface="Aptos" panose="020B0004020202020204" pitchFamily="34" charset="0"/>
                <a:cs typeface="Arial" panose="020B0604020202020204" pitchFamily="34" charset="0"/>
              </a:rPr>
            </a:br>
            <a:endParaRPr lang="en-GB" sz="18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02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0"/>
    </mc:Choice>
    <mc:Fallback xmlns="">
      <p:transition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9317-676C-8E5A-00A4-74B8BDCE9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445" y="386498"/>
            <a:ext cx="8077619" cy="643935"/>
          </a:xfrm>
        </p:spPr>
        <p:txBody>
          <a:bodyPr>
            <a:noAutofit/>
          </a:bodyPr>
          <a:lstStyle/>
          <a:p>
            <a:br>
              <a:rPr lang="en-US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b="1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MHSD Referral Process </a:t>
            </a:r>
            <a:br>
              <a:rPr lang="en-GB" b="1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9B96A7-BDC3-AEDE-874B-FF419F46C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168" y="1187777"/>
            <a:ext cx="9449721" cy="547697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MHSD receives a call from an individual and completes triage as per usual practice.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During MHSD Triage</a:t>
            </a:r>
            <a:endParaRPr lang="en-GB" sz="1400" b="1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7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If an onward specialist mental health referral is required, no referral will be made to Recovery Navigation</a:t>
            </a:r>
            <a:endParaRPr lang="en-GB" sz="14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/>
            </a:endParaRPr>
          </a:p>
          <a:p>
            <a:pPr marL="342900" indent="-342900">
              <a:lnSpc>
                <a:spcPct val="17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If the individual is presenting with needs that could be supported by a Recovery Navigator,</a:t>
            </a:r>
            <a:r>
              <a:rPr lang="en-US" sz="1400" dirty="0"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  </a:t>
            </a: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based on the inclusion criteria, the MHSD can offer referral to Recovery Navigation services</a:t>
            </a:r>
            <a:endParaRPr lang="en-US" sz="1400" strike="sngStrike" dirty="0">
              <a:effectLst/>
              <a:latin typeface="Aptos" panose="020B0004020202020204" pitchFamily="34" charset="0"/>
              <a:ea typeface="Calibri" panose="020F0502020204030204" pitchFamily="34" charset="0"/>
              <a:cs typeface="Arial"/>
            </a:endParaRPr>
          </a:p>
          <a:p>
            <a:pPr marL="342900" indent="-342900">
              <a:lnSpc>
                <a:spcPct val="17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The individual must consent to a referral being made</a:t>
            </a:r>
            <a:r>
              <a:rPr lang="en-US" sz="1400" i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.</a:t>
            </a:r>
            <a:r>
              <a:rPr lang="en-US" sz="1400" dirty="0"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 </a:t>
            </a:r>
            <a:endParaRPr lang="en-GB" sz="14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7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The MHSD team must complete the</a:t>
            </a:r>
            <a:r>
              <a:rPr lang="en-US" sz="14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  <a:hlinkClick r:id="rId2"/>
              </a:rPr>
              <a:t>referral form </a:t>
            </a: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and send the completed form to the following email addresses:</a:t>
            </a:r>
            <a:endParaRPr lang="en-GB" sz="14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/>
            </a:endParaRPr>
          </a:p>
          <a:p>
            <a:pPr marL="228600">
              <a:lnSpc>
                <a:spcPct val="170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TO: </a:t>
            </a:r>
            <a:r>
              <a:rPr lang="en-US" sz="1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sshaltd.secondstep.swasftreferrals@nhs.net</a:t>
            </a:r>
            <a:endParaRPr lang="en-GB" sz="1400" b="1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>
              <a:lnSpc>
                <a:spcPct val="170000"/>
              </a:lnSpc>
              <a:spcAft>
                <a:spcPts val="800"/>
              </a:spcAft>
            </a:pPr>
            <a:r>
              <a:rPr lang="en-US" sz="1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CC: Liam Dixon  (</a:t>
            </a:r>
            <a:r>
              <a:rPr lang="en-US" sz="1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liam.dixon4@nhs.net</a:t>
            </a:r>
            <a:r>
              <a:rPr lang="en-US" sz="1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 Caterina Scalesia (</a:t>
            </a:r>
            <a:r>
              <a:rPr lang="en-GB" sz="1400" u="sng" dirty="0">
                <a:solidFill>
                  <a:srgbClr val="0563C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caterina.scalesia@nhs.net</a:t>
            </a:r>
            <a:r>
              <a:rPr lang="en-GB" sz="1400" b="1" dirty="0">
                <a:latin typeface="Aptos" panose="020B0004020202020204" pitchFamily="34" charset="0"/>
                <a:cs typeface="Arial" panose="020B0604020202020204" pitchFamily="34" charset="0"/>
              </a:rPr>
              <a:t>)</a:t>
            </a:r>
            <a:endParaRPr lang="en-US" sz="1400" b="1" dirty="0"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228600" marR="0" lvl="0" indent="0" defTabSz="914400" rtl="0" eaLnBrk="1" fontAlgn="auto" latinLnBrk="0" hangingPunct="1">
              <a:lnSpc>
                <a:spcPct val="17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If a professional has any questions or queries, they can contact the Senior Recovery Navigator for the project at</a:t>
            </a:r>
            <a:r>
              <a:rPr lang="en-US" sz="14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Calibri" panose="020F0502020204030204" pitchFamily="34" charset="0"/>
                <a:cs typeface="Arial"/>
              </a:rPr>
              <a:t>(</a:t>
            </a:r>
            <a:r>
              <a:rPr kumimoji="0" lang="en-GB" sz="14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caterina.scalesia@nhs.net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cs typeface="Arial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cs typeface="Arial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GB" sz="1400" b="1" dirty="0">
                <a:latin typeface="Aptos" panose="020B0004020202020204" pitchFamily="34" charset="0"/>
              </a:rPr>
              <a:t>Once the service has reached casework capacity, the MHSD will be notified.</a:t>
            </a:r>
          </a:p>
        </p:txBody>
      </p:sp>
    </p:spTree>
    <p:extLst>
      <p:ext uri="{BB962C8B-B14F-4D97-AF65-F5344CB8AC3E}">
        <p14:creationId xmlns:p14="http://schemas.microsoft.com/office/powerpoint/2010/main" val="165783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8A186-5748-B4D2-CE74-086969625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en-GB" sz="32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Consent and managing expectations</a:t>
            </a:r>
            <a:br>
              <a:rPr lang="en-GB" sz="32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200" dirty="0">
              <a:latin typeface="Aptos" panose="020B00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CA8D8-1AA5-237A-1ECF-BECB00B59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950" y="1603135"/>
            <a:ext cx="8514172" cy="453650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latin typeface="Aptos" panose="020B0004020202020204" pitchFamily="34" charset="0"/>
              </a:rPr>
              <a:t>Once the referral has been made, the individual </a:t>
            </a:r>
            <a:r>
              <a:rPr lang="en-US" sz="1800" i="0" dirty="0">
                <a:solidFill>
                  <a:srgbClr val="0D0D0D"/>
                </a:solidFill>
                <a:effectLst/>
                <a:latin typeface="Aptos" panose="020B0004020202020204" pitchFamily="34" charset="0"/>
              </a:rPr>
              <a:t>can expect the Senior Recovery Navigator to reach out within 7 working days. We will ask for their preferred method and time for contact, though the Recovery Navigator might attempt to make contact outside of those times depending on</a:t>
            </a:r>
            <a:r>
              <a:rPr lang="en-US" sz="1800" dirty="0">
                <a:solidFill>
                  <a:srgbClr val="0D0D0D"/>
                </a:solidFill>
                <a:latin typeface="Aptos" panose="020B0004020202020204" pitchFamily="34" charset="0"/>
              </a:rPr>
              <a:t> their</a:t>
            </a:r>
            <a:r>
              <a:rPr lang="en-US" sz="1800" i="0" dirty="0">
                <a:solidFill>
                  <a:srgbClr val="0D0D0D"/>
                </a:solidFill>
                <a:effectLst/>
                <a:latin typeface="Aptos" panose="020B0004020202020204" pitchFamily="34" charset="0"/>
              </a:rPr>
              <a:t> availability.</a:t>
            </a:r>
          </a:p>
          <a:p>
            <a:pPr>
              <a:lnSpc>
                <a:spcPct val="150000"/>
              </a:lnSpc>
            </a:pPr>
            <a:endParaRPr lang="en-US" sz="1800" i="0" dirty="0">
              <a:solidFill>
                <a:srgbClr val="0D0D0D"/>
              </a:solidFill>
              <a:effectLst/>
              <a:latin typeface="Aptos" panose="020B00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i="0" dirty="0">
                <a:effectLst/>
                <a:latin typeface="Aptos" panose="020B0004020202020204" pitchFamily="34" charset="0"/>
              </a:rPr>
              <a:t>Whilst</a:t>
            </a:r>
            <a:r>
              <a:rPr lang="en-US" sz="1800" i="0" dirty="0">
                <a:solidFill>
                  <a:srgbClr val="0D0D0D"/>
                </a:solidFill>
                <a:effectLst/>
                <a:latin typeface="Aptos" panose="020B0004020202020204" pitchFamily="34" charset="0"/>
              </a:rPr>
              <a:t> a phone number for a chat is preferred, </a:t>
            </a:r>
            <a:r>
              <a:rPr lang="en-US" sz="1800" i="0" dirty="0">
                <a:effectLst/>
                <a:latin typeface="Aptos" panose="020B0004020202020204" pitchFamily="34" charset="0"/>
              </a:rPr>
              <a:t>we can also offer contact via text, email, or letter</a:t>
            </a:r>
            <a:r>
              <a:rPr lang="en-US" sz="1800" i="0" dirty="0">
                <a:solidFill>
                  <a:srgbClr val="0D0D0D"/>
                </a:solidFill>
                <a:effectLst/>
                <a:latin typeface="Aptos" panose="020B0004020202020204" pitchFamily="34" charset="0"/>
              </a:rPr>
              <a:t>. If initial attempts fail, a voicemail will be left, and a text message will be sent; they will try up to three more times. During the first chat, they will discuss if our service fits their needs, including what matters most to them and the goals </a:t>
            </a:r>
            <a:r>
              <a:rPr lang="en-US" sz="1800" i="0" dirty="0">
                <a:effectLst/>
                <a:latin typeface="Aptos" panose="020B0004020202020204" pitchFamily="34" charset="0"/>
              </a:rPr>
              <a:t>they would like </a:t>
            </a:r>
            <a:r>
              <a:rPr lang="en-US" sz="1800" i="0" dirty="0">
                <a:solidFill>
                  <a:srgbClr val="0D0D0D"/>
                </a:solidFill>
                <a:effectLst/>
                <a:latin typeface="Aptos" panose="020B0004020202020204" pitchFamily="34" charset="0"/>
              </a:rPr>
              <a:t>to work towards.</a:t>
            </a:r>
            <a:endParaRPr lang="en-GB" sz="1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5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>
        <p:cut/>
      </p:transition>
    </mc:Choice>
    <mc:Fallback xmlns="">
      <p:transition advTm="10000">
        <p:cut/>
      </p:transition>
    </mc:Fallback>
  </mc:AlternateContent>
</p:sld>
</file>

<file path=ppt/theme/theme1.xml><?xml version="1.0" encoding="utf-8"?>
<a:theme xmlns:a="http://schemas.openxmlformats.org/drawingml/2006/main" name="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627737D34EA448AE89FDB3E3E9ACCE" ma:contentTypeVersion="17" ma:contentTypeDescription="Create a new document." ma:contentTypeScope="" ma:versionID="cdb0259d3e0394243e6732b795dc6491">
  <xsd:schema xmlns:xsd="http://www.w3.org/2001/XMLSchema" xmlns:xs="http://www.w3.org/2001/XMLSchema" xmlns:p="http://schemas.microsoft.com/office/2006/metadata/properties" xmlns:ns2="bbfa5496-da05-4476-85e2-a55f33d0d580" xmlns:ns3="f0e9084f-bf2f-4dde-be56-e7ba41407eac" targetNamespace="http://schemas.microsoft.com/office/2006/metadata/properties" ma:root="true" ma:fieldsID="a5c6f2461901cb0c035d85254b52faee" ns2:_="" ns3:_="">
    <xsd:import namespace="bbfa5496-da05-4476-85e2-a55f33d0d580"/>
    <xsd:import namespace="f0e9084f-bf2f-4dde-be56-e7ba41407e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fa5496-da05-4476-85e2-a55f33d0d5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880c497-ba7a-489b-9779-8a7f1571ed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e9084f-bf2f-4dde-be56-e7ba41407ea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b74576a-3031-451a-b2d2-7139b5e59eb1}" ma:internalName="TaxCatchAll" ma:showField="CatchAllData" ma:web="f0e9084f-bf2f-4dde-be56-e7ba41407e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fa5496-da05-4476-85e2-a55f33d0d580">
      <Terms xmlns="http://schemas.microsoft.com/office/infopath/2007/PartnerControls"/>
    </lcf76f155ced4ddcb4097134ff3c332f>
    <TaxCatchAll xmlns="f0e9084f-bf2f-4dde-be56-e7ba41407eac" xsi:nil="true"/>
  </documentManagement>
</p:properties>
</file>

<file path=customXml/itemProps1.xml><?xml version="1.0" encoding="utf-8"?>
<ds:datastoreItem xmlns:ds="http://schemas.openxmlformats.org/officeDocument/2006/customXml" ds:itemID="{443AD224-A6B7-4841-A5D6-D4CA2A7C31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A31429-324A-4C85-A322-55FC9C5FFD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fa5496-da05-4476-85e2-a55f33d0d580"/>
    <ds:schemaRef ds:uri="f0e9084f-bf2f-4dde-be56-e7ba41407e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684B64-E700-44AB-8FB1-0CAAB1AA9902}">
  <ds:schemaRefs>
    <ds:schemaRef ds:uri="http://schemas.microsoft.com/office/2006/metadata/properties"/>
    <ds:schemaRef ds:uri="a68cbc37-e6db-480b-8ec3-7e8be80320ab"/>
    <ds:schemaRef ds:uri="http://purl.org/dc/terms/"/>
    <ds:schemaRef ds:uri="359a79d6-af84-4be4-bc4a-46e0cec66a90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bfa5496-da05-4476-85e2-a55f33d0d580"/>
    <ds:schemaRef ds:uri="f0e9084f-bf2f-4dde-be56-e7ba41407ea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758</Words>
  <Application>Microsoft Office PowerPoint</Application>
  <PresentationFormat>A4 Paper (210x297 mm)</PresentationFormat>
  <Paragraphs>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Aptos</vt:lpstr>
      <vt:lpstr>Arial</vt:lpstr>
      <vt:lpstr>AvenirNext LT Pro Heavy</vt:lpstr>
      <vt:lpstr>AvenirNext LT Pro Medium</vt:lpstr>
      <vt:lpstr>Calibri</vt:lpstr>
      <vt:lpstr>Symbol</vt:lpstr>
      <vt:lpstr>Wingdings</vt:lpstr>
      <vt:lpstr>Presentation Template</vt:lpstr>
      <vt:lpstr>Office Theme</vt:lpstr>
      <vt:lpstr>PowerPoint Presentation</vt:lpstr>
      <vt:lpstr> Integrated Access Partnership (IAP) (including SWASFT):  Recovery Navigator Service</vt:lpstr>
      <vt:lpstr>Interventions</vt:lpstr>
      <vt:lpstr>Who we can support – Inclusion Criteria</vt:lpstr>
      <vt:lpstr>Who we can’t support – Exclusion Criteria</vt:lpstr>
      <vt:lpstr> MHSD Referral Process  </vt:lpstr>
      <vt:lpstr>  Consent and managing expectations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Sasha Johnston</dc:creator>
  <cp:lastModifiedBy>Sasha Johnston</cp:lastModifiedBy>
  <cp:revision>2</cp:revision>
  <cp:lastPrinted>2022-03-15T13:56:43Z</cp:lastPrinted>
  <dcterms:created xsi:type="dcterms:W3CDTF">2021-11-02T13:39:17Z</dcterms:created>
  <dcterms:modified xsi:type="dcterms:W3CDTF">2024-11-28T12:29:17Z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ProgID">
    <vt:lpwstr/>
  </property>
  <property fmtid="{D5CDD505-2E9C-101B-9397-08002B2CF9AE}" pid="3" name="_ExtendedDescription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MediaServiceImageTags">
    <vt:lpwstr/>
  </property>
</Properties>
</file>